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handoutMasterIdLst>
    <p:handoutMasterId r:id="rId73"/>
  </p:handoutMasterIdLst>
  <p:sldIdLst>
    <p:sldId id="326" r:id="rId2"/>
    <p:sldId id="256" r:id="rId3"/>
    <p:sldId id="325" r:id="rId4"/>
    <p:sldId id="290" r:id="rId5"/>
    <p:sldId id="257" r:id="rId6"/>
    <p:sldId id="324" r:id="rId7"/>
    <p:sldId id="258" r:id="rId8"/>
    <p:sldId id="327" r:id="rId9"/>
    <p:sldId id="288" r:id="rId10"/>
    <p:sldId id="328" r:id="rId11"/>
    <p:sldId id="261" r:id="rId12"/>
    <p:sldId id="329" r:id="rId13"/>
    <p:sldId id="286" r:id="rId14"/>
    <p:sldId id="330" r:id="rId15"/>
    <p:sldId id="291" r:id="rId16"/>
    <p:sldId id="331" r:id="rId17"/>
    <p:sldId id="292" r:id="rId18"/>
    <p:sldId id="332" r:id="rId19"/>
    <p:sldId id="293" r:id="rId20"/>
    <p:sldId id="333" r:id="rId21"/>
    <p:sldId id="262" r:id="rId22"/>
    <p:sldId id="334" r:id="rId23"/>
    <p:sldId id="335" r:id="rId24"/>
    <p:sldId id="295" r:id="rId25"/>
    <p:sldId id="296" r:id="rId26"/>
    <p:sldId id="297" r:id="rId27"/>
    <p:sldId id="336" r:id="rId28"/>
    <p:sldId id="299" r:id="rId29"/>
    <p:sldId id="298" r:id="rId30"/>
    <p:sldId id="337" r:id="rId31"/>
    <p:sldId id="285" r:id="rId32"/>
    <p:sldId id="338" r:id="rId33"/>
    <p:sldId id="300" r:id="rId34"/>
    <p:sldId id="339" r:id="rId35"/>
    <p:sldId id="301" r:id="rId36"/>
    <p:sldId id="302" r:id="rId37"/>
    <p:sldId id="303" r:id="rId38"/>
    <p:sldId id="340" r:id="rId39"/>
    <p:sldId id="304" r:id="rId40"/>
    <p:sldId id="341" r:id="rId41"/>
    <p:sldId id="305" r:id="rId42"/>
    <p:sldId id="306" r:id="rId43"/>
    <p:sldId id="342" r:id="rId44"/>
    <p:sldId id="287" r:id="rId45"/>
    <p:sldId id="343" r:id="rId46"/>
    <p:sldId id="307" r:id="rId47"/>
    <p:sldId id="308" r:id="rId48"/>
    <p:sldId id="309" r:id="rId49"/>
    <p:sldId id="310" r:id="rId50"/>
    <p:sldId id="311" r:id="rId51"/>
    <p:sldId id="260" r:id="rId52"/>
    <p:sldId id="344" r:id="rId53"/>
    <p:sldId id="313" r:id="rId54"/>
    <p:sldId id="345" r:id="rId55"/>
    <p:sldId id="312" r:id="rId56"/>
    <p:sldId id="346" r:id="rId57"/>
    <p:sldId id="314" r:id="rId58"/>
    <p:sldId id="315" r:id="rId59"/>
    <p:sldId id="347" r:id="rId60"/>
    <p:sldId id="316" r:id="rId61"/>
    <p:sldId id="348" r:id="rId62"/>
    <p:sldId id="317" r:id="rId63"/>
    <p:sldId id="349" r:id="rId64"/>
    <p:sldId id="318" r:id="rId65"/>
    <p:sldId id="350" r:id="rId66"/>
    <p:sldId id="319" r:id="rId67"/>
    <p:sldId id="351" r:id="rId68"/>
    <p:sldId id="320" r:id="rId69"/>
    <p:sldId id="322" r:id="rId70"/>
    <p:sldId id="352" r:id="rId71"/>
    <p:sldId id="323" r:id="rId72"/>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DEF7924-20BA-4B4B-A67D-592B3BF46789}" type="datetimeFigureOut">
              <a:rPr lang="en-IE" smtClean="0"/>
              <a:t>04/10/2022</a:t>
            </a:fld>
            <a:endParaRPr lang="en-IE"/>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52896C9F-68E4-4B0D-B287-EC68A29E4D34}" type="slidenum">
              <a:rPr lang="en-IE" smtClean="0"/>
              <a:t>‹#›</a:t>
            </a:fld>
            <a:endParaRPr lang="en-IE"/>
          </a:p>
        </p:txBody>
      </p:sp>
    </p:spTree>
    <p:extLst>
      <p:ext uri="{BB962C8B-B14F-4D97-AF65-F5344CB8AC3E}">
        <p14:creationId xmlns:p14="http://schemas.microsoft.com/office/powerpoint/2010/main" val="34882013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7223722-E4D5-4AAD-AE5E-2B70BDFC7A4F}" type="slidenum">
              <a:rPr lang="en-GB" smtClean="0"/>
              <a:pPr>
                <a:defRPr/>
              </a:pPr>
              <a:t>‹#›</a:t>
            </a:fld>
            <a:endParaRPr lang="en-GB"/>
          </a:p>
        </p:txBody>
      </p:sp>
    </p:spTree>
    <p:extLst>
      <p:ext uri="{BB962C8B-B14F-4D97-AF65-F5344CB8AC3E}">
        <p14:creationId xmlns:p14="http://schemas.microsoft.com/office/powerpoint/2010/main" val="399726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9DE43C9-B86E-446F-BDA5-5BB42C9EDFF2}" type="slidenum">
              <a:rPr lang="en-GB" smtClean="0"/>
              <a:pPr>
                <a:defRPr/>
              </a:pPr>
              <a:t>‹#›</a:t>
            </a:fld>
            <a:endParaRPr lang="en-GB"/>
          </a:p>
        </p:txBody>
      </p:sp>
    </p:spTree>
    <p:extLst>
      <p:ext uri="{BB962C8B-B14F-4D97-AF65-F5344CB8AC3E}">
        <p14:creationId xmlns:p14="http://schemas.microsoft.com/office/powerpoint/2010/main" val="25520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1EC6193-7BAD-4225-87D4-859246F14869}" type="slidenum">
              <a:rPr lang="en-GB" smtClean="0"/>
              <a:pPr>
                <a:defRPr/>
              </a:pPr>
              <a:t>‹#›</a:t>
            </a:fld>
            <a:endParaRPr lang="en-GB"/>
          </a:p>
        </p:txBody>
      </p:sp>
    </p:spTree>
    <p:extLst>
      <p:ext uri="{BB962C8B-B14F-4D97-AF65-F5344CB8AC3E}">
        <p14:creationId xmlns:p14="http://schemas.microsoft.com/office/powerpoint/2010/main" val="33401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F678A1C-0D10-40F4-8EA7-A82FADC5C442}" type="slidenum">
              <a:rPr lang="en-GB" smtClean="0"/>
              <a:pPr>
                <a:defRPr/>
              </a:pPr>
              <a:t>‹#›</a:t>
            </a:fld>
            <a:endParaRPr lang="en-GB"/>
          </a:p>
        </p:txBody>
      </p:sp>
    </p:spTree>
    <p:extLst>
      <p:ext uri="{BB962C8B-B14F-4D97-AF65-F5344CB8AC3E}">
        <p14:creationId xmlns:p14="http://schemas.microsoft.com/office/powerpoint/2010/main" val="279966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A3A1DA4-2849-48F2-9322-3C09D0B4F2C6}" type="slidenum">
              <a:rPr lang="en-GB" smtClean="0"/>
              <a:pPr>
                <a:defRPr/>
              </a:pPr>
              <a:t>‹#›</a:t>
            </a:fld>
            <a:endParaRPr lang="en-GB"/>
          </a:p>
        </p:txBody>
      </p:sp>
    </p:spTree>
    <p:extLst>
      <p:ext uri="{BB962C8B-B14F-4D97-AF65-F5344CB8AC3E}">
        <p14:creationId xmlns:p14="http://schemas.microsoft.com/office/powerpoint/2010/main" val="352355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895CE91-A095-45DA-8AE9-A32E39B664E4}" type="slidenum">
              <a:rPr lang="en-GB" smtClean="0"/>
              <a:pPr>
                <a:defRPr/>
              </a:pPr>
              <a:t>‹#›</a:t>
            </a:fld>
            <a:endParaRPr lang="en-GB"/>
          </a:p>
        </p:txBody>
      </p:sp>
    </p:spTree>
    <p:extLst>
      <p:ext uri="{BB962C8B-B14F-4D97-AF65-F5344CB8AC3E}">
        <p14:creationId xmlns:p14="http://schemas.microsoft.com/office/powerpoint/2010/main" val="14126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FE92027-6173-4D23-8376-5966875FD908}" type="slidenum">
              <a:rPr lang="en-GB" smtClean="0"/>
              <a:pPr>
                <a:defRPr/>
              </a:pPr>
              <a:t>‹#›</a:t>
            </a:fld>
            <a:endParaRPr lang="en-GB"/>
          </a:p>
        </p:txBody>
      </p:sp>
    </p:spTree>
    <p:extLst>
      <p:ext uri="{BB962C8B-B14F-4D97-AF65-F5344CB8AC3E}">
        <p14:creationId xmlns:p14="http://schemas.microsoft.com/office/powerpoint/2010/main" val="329291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DC0B1AFA-BA16-491A-B59F-9986C22D5500}" type="slidenum">
              <a:rPr lang="en-GB" smtClean="0"/>
              <a:pPr>
                <a:defRPr/>
              </a:pPr>
              <a:t>‹#›</a:t>
            </a:fld>
            <a:endParaRPr lang="en-GB"/>
          </a:p>
        </p:txBody>
      </p:sp>
    </p:spTree>
    <p:extLst>
      <p:ext uri="{BB962C8B-B14F-4D97-AF65-F5344CB8AC3E}">
        <p14:creationId xmlns:p14="http://schemas.microsoft.com/office/powerpoint/2010/main" val="305275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71B68FC-6C44-488D-B703-50BDF4F2A7F9}" type="slidenum">
              <a:rPr lang="en-GB" smtClean="0"/>
              <a:pPr>
                <a:defRPr/>
              </a:pPr>
              <a:t>‹#›</a:t>
            </a:fld>
            <a:endParaRPr lang="en-GB"/>
          </a:p>
        </p:txBody>
      </p:sp>
    </p:spTree>
    <p:extLst>
      <p:ext uri="{BB962C8B-B14F-4D97-AF65-F5344CB8AC3E}">
        <p14:creationId xmlns:p14="http://schemas.microsoft.com/office/powerpoint/2010/main" val="189357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D025493-7E44-4688-9F2E-BEB1355F296F}" type="slidenum">
              <a:rPr lang="en-GB" smtClean="0"/>
              <a:pPr>
                <a:defRPr/>
              </a:pPr>
              <a:t>‹#›</a:t>
            </a:fld>
            <a:endParaRPr lang="en-GB"/>
          </a:p>
        </p:txBody>
      </p:sp>
    </p:spTree>
    <p:extLst>
      <p:ext uri="{BB962C8B-B14F-4D97-AF65-F5344CB8AC3E}">
        <p14:creationId xmlns:p14="http://schemas.microsoft.com/office/powerpoint/2010/main" val="214441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591A07A-47CA-4D8A-8A36-134940F2226E}" type="slidenum">
              <a:rPr lang="en-GB" smtClean="0"/>
              <a:pPr>
                <a:defRPr/>
              </a:pPr>
              <a:t>‹#›</a:t>
            </a:fld>
            <a:endParaRPr lang="en-GB"/>
          </a:p>
        </p:txBody>
      </p:sp>
    </p:spTree>
    <p:extLst>
      <p:ext uri="{BB962C8B-B14F-4D97-AF65-F5344CB8AC3E}">
        <p14:creationId xmlns:p14="http://schemas.microsoft.com/office/powerpoint/2010/main" val="273133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A80103-94FA-4AC5-951B-B45C1CA3F684}" type="slidenum">
              <a:rPr lang="en-GB" smtClean="0"/>
              <a:pPr>
                <a:defRPr/>
              </a:pPr>
              <a:t>‹#›</a:t>
            </a:fld>
            <a:endParaRPr lang="en-GB"/>
          </a:p>
        </p:txBody>
      </p:sp>
    </p:spTree>
    <p:extLst>
      <p:ext uri="{BB962C8B-B14F-4D97-AF65-F5344CB8AC3E}">
        <p14:creationId xmlns:p14="http://schemas.microsoft.com/office/powerpoint/2010/main" val="2996914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267744" y="5005164"/>
            <a:ext cx="4824536" cy="936104"/>
          </a:xfrm>
        </p:spPr>
        <p:txBody>
          <a:bodyPr>
            <a:normAutofit/>
          </a:bodyPr>
          <a:lstStyle/>
          <a:p>
            <a:pPr eaLnBrk="1" hangingPunct="1"/>
            <a:r>
              <a:rPr lang="en-GB" sz="5400" b="1" dirty="0"/>
              <a:t>HSI Level 2</a:t>
            </a:r>
          </a:p>
        </p:txBody>
      </p:sp>
      <p:sp>
        <p:nvSpPr>
          <p:cNvPr id="3075" name="Rectangle 3"/>
          <p:cNvSpPr>
            <a:spLocks noGrp="1" noChangeArrowheads="1"/>
          </p:cNvSpPr>
          <p:nvPr>
            <p:ph type="subTitle" idx="1"/>
          </p:nvPr>
        </p:nvSpPr>
        <p:spPr>
          <a:xfrm>
            <a:off x="2339752" y="5802065"/>
            <a:ext cx="4680520" cy="864096"/>
          </a:xfrm>
        </p:spPr>
        <p:txBody>
          <a:bodyPr>
            <a:normAutofit/>
          </a:bodyPr>
          <a:lstStyle/>
          <a:p>
            <a:pPr eaLnBrk="1" hangingPunct="1"/>
            <a:r>
              <a:rPr lang="en-GB" sz="4400" b="1" dirty="0"/>
              <a:t>Show Jumping</a:t>
            </a:r>
          </a:p>
        </p:txBody>
      </p:sp>
      <p:pic>
        <p:nvPicPr>
          <p:cNvPr id="3076"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906" y="6234113"/>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5160"/>
            <a:ext cx="6277934" cy="48000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95536" y="401613"/>
            <a:ext cx="7924800" cy="1143000"/>
          </a:xfrm>
        </p:spPr>
        <p:txBody>
          <a:bodyPr/>
          <a:lstStyle/>
          <a:p>
            <a:pPr eaLnBrk="1" hangingPunct="1"/>
            <a:r>
              <a:rPr lang="en-GB" b="1" dirty="0"/>
              <a:t>Modul 3</a:t>
            </a:r>
          </a:p>
        </p:txBody>
      </p:sp>
      <p:sp>
        <p:nvSpPr>
          <p:cNvPr id="7171" name="Rectangle 3"/>
          <p:cNvSpPr>
            <a:spLocks noGrp="1" noChangeArrowheads="1"/>
          </p:cNvSpPr>
          <p:nvPr>
            <p:ph idx="1"/>
          </p:nvPr>
        </p:nvSpPr>
        <p:spPr>
          <a:xfrm>
            <a:off x="467544" y="2132856"/>
            <a:ext cx="8229600" cy="4525963"/>
          </a:xfrm>
        </p:spPr>
        <p:txBody>
          <a:bodyPr/>
          <a:lstStyle/>
          <a:p>
            <a:pPr marL="0" indent="0" algn="just" eaLnBrk="1" hangingPunct="1">
              <a:buNone/>
            </a:pPr>
            <a:r>
              <a:rPr lang="hu-HU" dirty="0"/>
              <a:t>A lovas képes lesz szűk fordulatokat lovagolni ugrások között, fokozatosan felépített gyakorlatok segítségével, ügetésből, majd vágtából rudak segítségével, 1.20 méter magas akadályok ugratásáig.</a:t>
            </a:r>
            <a:endParaRPr lang="en-GB" b="1" dirty="0"/>
          </a:p>
          <a:p>
            <a:pPr eaLnBrk="1" hangingPunct="1"/>
            <a:endParaRPr lang="en-GB" dirty="0"/>
          </a:p>
        </p:txBody>
      </p:sp>
    </p:spTree>
    <p:extLst>
      <p:ext uri="{BB962C8B-B14F-4D97-AF65-F5344CB8AC3E}">
        <p14:creationId xmlns:p14="http://schemas.microsoft.com/office/powerpoint/2010/main" val="6073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GB" b="1" dirty="0"/>
              <a:t>Module 4</a:t>
            </a:r>
          </a:p>
        </p:txBody>
      </p:sp>
      <p:sp>
        <p:nvSpPr>
          <p:cNvPr id="8195" name="Rectangle 3"/>
          <p:cNvSpPr>
            <a:spLocks noGrp="1" noChangeArrowheads="1"/>
          </p:cNvSpPr>
          <p:nvPr>
            <p:ph idx="1"/>
          </p:nvPr>
        </p:nvSpPr>
        <p:spPr>
          <a:xfrm>
            <a:off x="179512" y="1600200"/>
            <a:ext cx="8856984" cy="4525963"/>
          </a:xfrm>
        </p:spPr>
        <p:txBody>
          <a:bodyPr>
            <a:normAutofit lnSpcReduction="10000"/>
          </a:bodyPr>
          <a:lstStyle/>
          <a:p>
            <a:pPr marL="0" indent="0" eaLnBrk="1" hangingPunct="1">
              <a:buNone/>
            </a:pPr>
            <a:r>
              <a:rPr lang="en-GB" dirty="0">
                <a:solidFill>
                  <a:srgbClr val="FF0000"/>
                </a:solidFill>
              </a:rPr>
              <a:t>A) </a:t>
            </a:r>
            <a:r>
              <a:rPr lang="en-GB" dirty="0"/>
              <a:t>	Coach the rider to a jump 1.20m course. The 	rider will be able to go evenly or add, on 	various lines both straight and bending as 	required.</a:t>
            </a:r>
          </a:p>
          <a:p>
            <a:pPr marL="0" indent="0" eaLnBrk="1" hangingPunct="1">
              <a:buNone/>
            </a:pPr>
            <a:r>
              <a:rPr lang="en-GB" dirty="0">
                <a:solidFill>
                  <a:srgbClr val="FF0000"/>
                </a:solidFill>
              </a:rPr>
              <a:t>B) </a:t>
            </a:r>
            <a:r>
              <a:rPr lang="en-GB" dirty="0"/>
              <a:t>	To coach a rider to go against the clock with 	the emphasis on turning and increasing their 	tempo and rhythm maintaining a twelve foot 	stride on distances. </a:t>
            </a:r>
          </a:p>
          <a:p>
            <a:pPr marL="0" indent="0" eaLnBrk="1" hangingPunct="1">
              <a:buNone/>
            </a:pPr>
            <a:r>
              <a:rPr lang="en-GB" dirty="0">
                <a:solidFill>
                  <a:srgbClr val="FF0000"/>
                </a:solidFill>
              </a:rPr>
              <a:t>C) </a:t>
            </a:r>
            <a:r>
              <a:rPr lang="en-GB" dirty="0"/>
              <a:t>	The Way of Going of a Show Jumper </a:t>
            </a:r>
          </a:p>
        </p:txBody>
      </p:sp>
      <p:pic>
        <p:nvPicPr>
          <p:cNvPr id="8196"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428625"/>
            <a:ext cx="11255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GB" b="1" dirty="0"/>
              <a:t>Modul 4</a:t>
            </a:r>
          </a:p>
        </p:txBody>
      </p:sp>
      <p:sp>
        <p:nvSpPr>
          <p:cNvPr id="8195" name="Rectangle 3"/>
          <p:cNvSpPr>
            <a:spLocks noGrp="1" noChangeArrowheads="1"/>
          </p:cNvSpPr>
          <p:nvPr>
            <p:ph idx="1"/>
          </p:nvPr>
        </p:nvSpPr>
        <p:spPr>
          <a:xfrm>
            <a:off x="179512" y="1600200"/>
            <a:ext cx="8856984" cy="4983162"/>
          </a:xfrm>
        </p:spPr>
        <p:txBody>
          <a:bodyPr>
            <a:normAutofit lnSpcReduction="10000"/>
          </a:bodyPr>
          <a:lstStyle/>
          <a:p>
            <a:pPr marL="0" indent="0" eaLnBrk="1" hangingPunct="1">
              <a:buNone/>
            </a:pPr>
            <a:r>
              <a:rPr lang="en-GB" dirty="0">
                <a:solidFill>
                  <a:srgbClr val="FF0000"/>
                </a:solidFill>
              </a:rPr>
              <a:t>A) </a:t>
            </a:r>
            <a:r>
              <a:rPr lang="en-GB" dirty="0"/>
              <a:t>	</a:t>
            </a:r>
            <a:r>
              <a:rPr lang="hu-HU" dirty="0"/>
              <a:t>A lovas képes lesz 1.20 méteres pályát 	teljesíteni. A lovas az egyenes vonalakat és 	íveket tudja folyamatosan, vagy eggyel több 	vágtaugrással lovagolni.</a:t>
            </a:r>
            <a:endParaRPr lang="en-GB" dirty="0"/>
          </a:p>
          <a:p>
            <a:pPr marL="0" indent="0" eaLnBrk="1" hangingPunct="1">
              <a:buNone/>
            </a:pPr>
            <a:r>
              <a:rPr lang="en-GB" dirty="0">
                <a:solidFill>
                  <a:srgbClr val="FF0000"/>
                </a:solidFill>
              </a:rPr>
              <a:t>B) </a:t>
            </a:r>
            <a:r>
              <a:rPr lang="en-GB" dirty="0"/>
              <a:t>	</a:t>
            </a:r>
            <a:r>
              <a:rPr lang="hu-HU" dirty="0"/>
              <a:t>Hibaidős versenyszámokra készíteni a lovast 	szűk fordulók gyakorlásával, fokozott iramban 	és 	ritmusban, megtartva a 3,60 m-es 	vágtaugrásokat.</a:t>
            </a:r>
            <a:endParaRPr lang="en-GB" dirty="0"/>
          </a:p>
          <a:p>
            <a:pPr marL="0" indent="0" eaLnBrk="1" hangingPunct="1">
              <a:buNone/>
            </a:pPr>
            <a:r>
              <a:rPr lang="en-GB" dirty="0">
                <a:solidFill>
                  <a:srgbClr val="FF0000"/>
                </a:solidFill>
              </a:rPr>
              <a:t>C) </a:t>
            </a:r>
            <a:r>
              <a:rPr lang="en-GB" dirty="0"/>
              <a:t>	</a:t>
            </a:r>
            <a:r>
              <a:rPr lang="hu-HU" dirty="0"/>
              <a:t>A lovas képes lesz lovát az ugrást követő 	fordulatnak megfelelő lábra landoltatni.</a:t>
            </a:r>
            <a:endParaRPr lang="en-GB" dirty="0"/>
          </a:p>
        </p:txBody>
      </p:sp>
    </p:spTree>
    <p:extLst>
      <p:ext uri="{BB962C8B-B14F-4D97-AF65-F5344CB8AC3E}">
        <p14:creationId xmlns:p14="http://schemas.microsoft.com/office/powerpoint/2010/main" val="30637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26468" y="260648"/>
            <a:ext cx="8748464" cy="1143000"/>
          </a:xfrm>
        </p:spPr>
        <p:txBody>
          <a:bodyPr>
            <a:normAutofit/>
          </a:bodyPr>
          <a:lstStyle/>
          <a:p>
            <a:pPr eaLnBrk="1" hangingPunct="1"/>
            <a:r>
              <a:rPr lang="en-GB" sz="3600" b="1" dirty="0"/>
              <a:t>Key Points to be included in every Session </a:t>
            </a:r>
          </a:p>
        </p:txBody>
      </p:sp>
      <p:pic>
        <p:nvPicPr>
          <p:cNvPr id="9220"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657174"/>
            <a:ext cx="1522612" cy="8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177853"/>
            <a:ext cx="6168023" cy="532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26468" y="260648"/>
            <a:ext cx="8748464" cy="1143000"/>
          </a:xfrm>
        </p:spPr>
        <p:txBody>
          <a:bodyPr>
            <a:normAutofit fontScale="90000"/>
          </a:bodyPr>
          <a:lstStyle/>
          <a:p>
            <a:pPr eaLnBrk="1" hangingPunct="1"/>
            <a:r>
              <a:rPr lang="hu-HU" sz="3600" b="1" dirty="0"/>
              <a:t>Főbb edzési alapelvek minden edzésre vonatkozóan</a:t>
            </a:r>
            <a:endParaRPr lang="en-GB" sz="3600" b="1" dirty="0"/>
          </a:p>
        </p:txBody>
      </p:sp>
      <p:pic>
        <p:nvPicPr>
          <p:cNvPr id="922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03648"/>
            <a:ext cx="6168023" cy="532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0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72" y="332656"/>
            <a:ext cx="8229600" cy="1143000"/>
          </a:xfrm>
        </p:spPr>
        <p:txBody>
          <a:bodyPr/>
          <a:lstStyle/>
          <a:p>
            <a:r>
              <a:rPr lang="en-IE" dirty="0"/>
              <a:t>Light Seat over Cavaletti </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024" y="86764"/>
            <a:ext cx="1872208" cy="103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60"/>
            <a:ext cx="775571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89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hu-HU" dirty="0"/>
              <a:t>Könnyített ülés cavaletti felett</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75571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65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5 Phases of the Jump </a:t>
            </a:r>
          </a:p>
        </p:txBody>
      </p:sp>
      <p:sp>
        <p:nvSpPr>
          <p:cNvPr id="4" name="TextBox 3"/>
          <p:cNvSpPr txBox="1"/>
          <p:nvPr/>
        </p:nvSpPr>
        <p:spPr>
          <a:xfrm>
            <a:off x="323528" y="5250880"/>
            <a:ext cx="8712968" cy="400110"/>
          </a:xfrm>
          <a:prstGeom prst="rect">
            <a:avLst/>
          </a:prstGeom>
          <a:noFill/>
        </p:spPr>
        <p:txBody>
          <a:bodyPr wrap="square" rtlCol="0">
            <a:spAutoFit/>
          </a:bodyPr>
          <a:lstStyle/>
          <a:p>
            <a:r>
              <a:rPr lang="en-IE" sz="2000" b="1" dirty="0">
                <a:latin typeface="+mn-lt"/>
              </a:rPr>
              <a:t>Approach 	   Take Off 			Landing 		Ride Away </a:t>
            </a:r>
          </a:p>
        </p:txBody>
      </p:sp>
      <p:sp>
        <p:nvSpPr>
          <p:cNvPr id="5" name="TextBox 4"/>
          <p:cNvSpPr txBox="1"/>
          <p:nvPr/>
        </p:nvSpPr>
        <p:spPr>
          <a:xfrm>
            <a:off x="3851920" y="5251986"/>
            <a:ext cx="1440160" cy="400110"/>
          </a:xfrm>
          <a:prstGeom prst="rect">
            <a:avLst/>
          </a:prstGeom>
          <a:noFill/>
        </p:spPr>
        <p:txBody>
          <a:bodyPr wrap="square" rtlCol="0">
            <a:spAutoFit/>
          </a:bodyPr>
          <a:lstStyle/>
          <a:p>
            <a:pPr algn="ctr"/>
            <a:r>
              <a:rPr lang="en-IE" sz="2000" b="1" dirty="0">
                <a:latin typeface="+mn-lt"/>
              </a:rPr>
              <a:t>Suspension</a:t>
            </a:r>
            <a:r>
              <a:rPr lang="en-IE" dirty="0"/>
              <a:t> </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877272"/>
            <a:ext cx="1512168" cy="83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7" y="1085965"/>
            <a:ext cx="9535783" cy="41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93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Az ugrás 5 fázisa</a:t>
            </a:r>
            <a:endParaRPr lang="en-IE" b="1" dirty="0"/>
          </a:p>
        </p:txBody>
      </p:sp>
      <p:sp>
        <p:nvSpPr>
          <p:cNvPr id="4" name="TextBox 3"/>
          <p:cNvSpPr txBox="1"/>
          <p:nvPr/>
        </p:nvSpPr>
        <p:spPr>
          <a:xfrm>
            <a:off x="323528" y="5250880"/>
            <a:ext cx="8712968" cy="400110"/>
          </a:xfrm>
          <a:prstGeom prst="rect">
            <a:avLst/>
          </a:prstGeom>
          <a:noFill/>
        </p:spPr>
        <p:txBody>
          <a:bodyPr wrap="square" rtlCol="0">
            <a:spAutoFit/>
          </a:bodyPr>
          <a:lstStyle/>
          <a:p>
            <a:r>
              <a:rPr lang="hu-HU" sz="2000" b="1" dirty="0">
                <a:latin typeface="+mn-lt"/>
              </a:rPr>
              <a:t>Megközelítés</a:t>
            </a:r>
            <a:r>
              <a:rPr lang="en-IE" sz="2000" b="1" dirty="0">
                <a:latin typeface="+mn-lt"/>
              </a:rPr>
              <a:t> 	   </a:t>
            </a:r>
            <a:r>
              <a:rPr lang="hu-HU" sz="2000" b="1" dirty="0">
                <a:latin typeface="+mn-lt"/>
              </a:rPr>
              <a:t>Elugrás</a:t>
            </a:r>
            <a:r>
              <a:rPr lang="en-IE" sz="2000" b="1" dirty="0">
                <a:latin typeface="+mn-lt"/>
              </a:rPr>
              <a:t>			</a:t>
            </a:r>
            <a:r>
              <a:rPr lang="hu-HU" sz="2000" b="1" dirty="0">
                <a:latin typeface="+mn-lt"/>
              </a:rPr>
              <a:t>Érkezés</a:t>
            </a:r>
            <a:r>
              <a:rPr lang="en-IE" sz="2000" b="1" dirty="0">
                <a:latin typeface="+mn-lt"/>
              </a:rPr>
              <a:t> </a:t>
            </a:r>
            <a:r>
              <a:rPr lang="hu-HU" sz="2000" b="1" dirty="0">
                <a:latin typeface="+mn-lt"/>
              </a:rPr>
              <a:t>      Továbblovaglás</a:t>
            </a:r>
            <a:endParaRPr lang="en-IE" sz="2000" b="1" dirty="0">
              <a:latin typeface="+mn-lt"/>
            </a:endParaRPr>
          </a:p>
        </p:txBody>
      </p:sp>
      <p:sp>
        <p:nvSpPr>
          <p:cNvPr id="5" name="TextBox 4"/>
          <p:cNvSpPr txBox="1"/>
          <p:nvPr/>
        </p:nvSpPr>
        <p:spPr>
          <a:xfrm>
            <a:off x="3851920" y="5251986"/>
            <a:ext cx="1440160" cy="400110"/>
          </a:xfrm>
          <a:prstGeom prst="rect">
            <a:avLst/>
          </a:prstGeom>
          <a:noFill/>
        </p:spPr>
        <p:txBody>
          <a:bodyPr wrap="square" rtlCol="0">
            <a:spAutoFit/>
          </a:bodyPr>
          <a:lstStyle/>
          <a:p>
            <a:pPr algn="ctr"/>
            <a:r>
              <a:rPr lang="hu-HU" sz="2000" b="1" dirty="0">
                <a:latin typeface="+mn-lt"/>
              </a:rPr>
              <a:t>Lebegés</a:t>
            </a:r>
            <a:endParaRPr lang="en-I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36"/>
          <a:stretch/>
        </p:blipFill>
        <p:spPr bwMode="auto">
          <a:xfrm>
            <a:off x="107505" y="1207010"/>
            <a:ext cx="9036496" cy="41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0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IE" b="1" dirty="0"/>
              <a:t>Module 1 (B)</a:t>
            </a:r>
          </a:p>
        </p:txBody>
      </p:sp>
      <p:sp>
        <p:nvSpPr>
          <p:cNvPr id="5" name="Content Placeholder 4"/>
          <p:cNvSpPr>
            <a:spLocks noGrp="1"/>
          </p:cNvSpPr>
          <p:nvPr>
            <p:ph idx="1"/>
          </p:nvPr>
        </p:nvSpPr>
        <p:spPr>
          <a:xfrm>
            <a:off x="227832" y="1131144"/>
            <a:ext cx="8892480" cy="5705400"/>
          </a:xfrm>
        </p:spPr>
        <p:txBody>
          <a:bodyPr>
            <a:noAutofit/>
          </a:bodyPr>
          <a:lstStyle/>
          <a:p>
            <a:pPr marL="0" indent="0">
              <a:buNone/>
            </a:pPr>
            <a:r>
              <a:rPr lang="en-GB" sz="2400" b="1" dirty="0">
                <a:solidFill>
                  <a:srgbClr val="FF0000"/>
                </a:solidFill>
              </a:rPr>
              <a:t>I - </a:t>
            </a:r>
            <a:r>
              <a:rPr lang="en-GB" sz="2400" dirty="0">
                <a:solidFill>
                  <a:srgbClr val="FF0000"/>
                </a:solidFill>
              </a:rPr>
              <a:t>Introduce the gymnastic grid exercise</a:t>
            </a:r>
          </a:p>
          <a:p>
            <a:pPr marL="0" indent="0">
              <a:buNone/>
            </a:pPr>
            <a:r>
              <a:rPr lang="en-GB" sz="2000" dirty="0"/>
              <a:t>The gymnastic grid exercise is not only the basis of all jumping training, but is used at all levels. It enables the coach to show improvement in the horse by adjusting height and width of fences and distances, as well as showing improvement in the rider’s position, balance and contact – up to 1.20m </a:t>
            </a:r>
          </a:p>
          <a:p>
            <a:pPr marL="0" indent="0">
              <a:buNone/>
            </a:pPr>
            <a:r>
              <a:rPr lang="en-GB" sz="2400" b="1" dirty="0">
                <a:solidFill>
                  <a:srgbClr val="FF0000"/>
                </a:solidFill>
              </a:rPr>
              <a:t>D</a:t>
            </a:r>
            <a:r>
              <a:rPr lang="en-GB" sz="2400" dirty="0">
                <a:solidFill>
                  <a:srgbClr val="FF0000"/>
                </a:solidFill>
              </a:rPr>
              <a:t> - Demonstrate the gymnastic exercise by using:</a:t>
            </a:r>
            <a:endParaRPr lang="en-IE" sz="2400" u="sng" dirty="0">
              <a:solidFill>
                <a:srgbClr val="FF0000"/>
              </a:solidFill>
            </a:endParaRPr>
          </a:p>
          <a:p>
            <a:r>
              <a:rPr lang="en-GB" sz="2000" dirty="0"/>
              <a:t>Experienced horse and rider</a:t>
            </a:r>
            <a:endParaRPr lang="en-IE" sz="2000" dirty="0"/>
          </a:p>
          <a:p>
            <a:r>
              <a:rPr lang="en-GB" sz="2000" dirty="0"/>
              <a:t>Video </a:t>
            </a:r>
            <a:endParaRPr lang="en-IE" sz="2000" dirty="0"/>
          </a:p>
          <a:p>
            <a:r>
              <a:rPr lang="en-GB" sz="2000" dirty="0"/>
              <a:t>Diagram</a:t>
            </a:r>
            <a:endParaRPr lang="en-IE" sz="2000" dirty="0"/>
          </a:p>
          <a:p>
            <a:pPr marL="0" indent="0">
              <a:buNone/>
            </a:pPr>
            <a:r>
              <a:rPr lang="en-GB" sz="2000" dirty="0"/>
              <a:t> </a:t>
            </a:r>
            <a:r>
              <a:rPr lang="en-GB" sz="2400" b="1" dirty="0">
                <a:solidFill>
                  <a:srgbClr val="FF0000"/>
                </a:solidFill>
              </a:rPr>
              <a:t>E - </a:t>
            </a:r>
            <a:r>
              <a:rPr lang="en-GB" sz="2400" dirty="0">
                <a:solidFill>
                  <a:srgbClr val="FF0000"/>
                </a:solidFill>
              </a:rPr>
              <a:t>Explain the gymnastic exercise</a:t>
            </a:r>
            <a:endParaRPr lang="en-IE" sz="2400" dirty="0">
              <a:solidFill>
                <a:srgbClr val="FF0000"/>
              </a:solidFill>
            </a:endParaRPr>
          </a:p>
          <a:p>
            <a:pPr marL="0" indent="0">
              <a:buNone/>
            </a:pPr>
            <a:r>
              <a:rPr lang="en-GB" sz="2000" dirty="0"/>
              <a:t>As shown in the diagram, the gymnastic exercise is started from trot over trotting poles. Over the first cross pole fence the horse breaks into canter. Gradually more cross pole fences are added on 3 to 3.5m distances -</a:t>
            </a:r>
            <a:r>
              <a:rPr lang="en-GB" sz="2000" b="1" dirty="0"/>
              <a:t> a bounce.  </a:t>
            </a:r>
            <a:r>
              <a:rPr lang="en-GB" sz="2000" dirty="0"/>
              <a:t>The bounce develops the thrust from the horse’s hind legs and cultivates the mental and physical agility of rider and horse. </a:t>
            </a:r>
            <a:endParaRPr lang="en-IE" sz="2000" dirty="0"/>
          </a:p>
        </p:txBody>
      </p:sp>
    </p:spTree>
    <p:extLst>
      <p:ext uri="{BB962C8B-B14F-4D97-AF65-F5344CB8AC3E}">
        <p14:creationId xmlns:p14="http://schemas.microsoft.com/office/powerpoint/2010/main" val="13527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267744" y="5005164"/>
            <a:ext cx="4824536" cy="936104"/>
          </a:xfrm>
        </p:spPr>
        <p:txBody>
          <a:bodyPr>
            <a:normAutofit/>
          </a:bodyPr>
          <a:lstStyle/>
          <a:p>
            <a:pPr eaLnBrk="1" hangingPunct="1"/>
            <a:r>
              <a:rPr lang="hu-HU" sz="5400" b="1" dirty="0"/>
              <a:t>2-es szintű edző</a:t>
            </a:r>
            <a:endParaRPr lang="en-GB" sz="5400" b="1" dirty="0"/>
          </a:p>
        </p:txBody>
      </p:sp>
      <p:sp>
        <p:nvSpPr>
          <p:cNvPr id="3075" name="Rectangle 3"/>
          <p:cNvSpPr>
            <a:spLocks noGrp="1" noChangeArrowheads="1"/>
          </p:cNvSpPr>
          <p:nvPr>
            <p:ph type="subTitle" idx="1"/>
          </p:nvPr>
        </p:nvSpPr>
        <p:spPr>
          <a:xfrm>
            <a:off x="2339752" y="5802065"/>
            <a:ext cx="4680520" cy="864096"/>
          </a:xfrm>
        </p:spPr>
        <p:txBody>
          <a:bodyPr>
            <a:normAutofit/>
          </a:bodyPr>
          <a:lstStyle/>
          <a:p>
            <a:pPr eaLnBrk="1" hangingPunct="1"/>
            <a:r>
              <a:rPr lang="hu-HU" sz="4400" b="1" dirty="0"/>
              <a:t>Díjugratás</a:t>
            </a:r>
            <a:endParaRPr lang="en-GB"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5160"/>
            <a:ext cx="6277934" cy="48000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IE" b="1" dirty="0"/>
              <a:t>Modul 1 (B)</a:t>
            </a:r>
          </a:p>
        </p:txBody>
      </p:sp>
      <p:sp>
        <p:nvSpPr>
          <p:cNvPr id="5" name="Content Placeholder 4"/>
          <p:cNvSpPr>
            <a:spLocks noGrp="1"/>
          </p:cNvSpPr>
          <p:nvPr>
            <p:ph idx="1"/>
          </p:nvPr>
        </p:nvSpPr>
        <p:spPr>
          <a:xfrm>
            <a:off x="227832" y="1131144"/>
            <a:ext cx="8892480" cy="5705400"/>
          </a:xfrm>
        </p:spPr>
        <p:txBody>
          <a:bodyPr>
            <a:noAutofit/>
          </a:bodyPr>
          <a:lstStyle/>
          <a:p>
            <a:pPr marL="0" indent="0">
              <a:buNone/>
            </a:pPr>
            <a:r>
              <a:rPr lang="hu-HU" sz="2400" b="1" dirty="0">
                <a:solidFill>
                  <a:srgbClr val="FF0000"/>
                </a:solidFill>
              </a:rPr>
              <a:t>E</a:t>
            </a:r>
            <a:r>
              <a:rPr lang="en-GB" sz="2400" b="1" dirty="0">
                <a:solidFill>
                  <a:srgbClr val="FF0000"/>
                </a:solidFill>
              </a:rPr>
              <a:t> – </a:t>
            </a:r>
            <a:r>
              <a:rPr lang="hu-HU" sz="2400" dirty="0">
                <a:solidFill>
                  <a:srgbClr val="FF0000"/>
                </a:solidFill>
              </a:rPr>
              <a:t>Elmagyarázzuk a gimnasztikai sorok jelentőségét</a:t>
            </a:r>
            <a:endParaRPr lang="en-GB" sz="2400" dirty="0">
              <a:solidFill>
                <a:srgbClr val="FF0000"/>
              </a:solidFill>
            </a:endParaRPr>
          </a:p>
          <a:p>
            <a:pPr marL="0" indent="0">
              <a:buNone/>
            </a:pPr>
            <a:r>
              <a:rPr lang="hu-HU" sz="2000" dirty="0"/>
              <a:t>A gimnasztikai sorozat minden ugróedzés alapja, minden szinten használatos. Segít a ló fejlesztésében is, mivel növelhetjük az akadály magasságát és szélességét, valamint az ugrások közötti távolságot, továbbá ezzel a gyakorlattal a lovas ülése, egyensúlya és a lóval való kapcsolata is fejleszthető 1.20 méterig.</a:t>
            </a:r>
            <a:endParaRPr lang="en-GB" sz="2000" dirty="0"/>
          </a:p>
          <a:p>
            <a:pPr marL="0" indent="0">
              <a:buNone/>
            </a:pPr>
            <a:r>
              <a:rPr lang="hu-HU" sz="2400" b="1" dirty="0">
                <a:solidFill>
                  <a:srgbClr val="FF0000"/>
                </a:solidFill>
              </a:rPr>
              <a:t>L</a:t>
            </a:r>
            <a:r>
              <a:rPr lang="en-GB" sz="2400" dirty="0">
                <a:solidFill>
                  <a:srgbClr val="FF0000"/>
                </a:solidFill>
              </a:rPr>
              <a:t> – </a:t>
            </a:r>
            <a:r>
              <a:rPr lang="hu-HU" sz="2400" dirty="0">
                <a:solidFill>
                  <a:srgbClr val="FF0000"/>
                </a:solidFill>
              </a:rPr>
              <a:t>Látványosan szemléltetjük a gimnasztikai sor lovaglását a következőkkel:</a:t>
            </a:r>
            <a:endParaRPr lang="en-IE" sz="2400" u="sng" dirty="0">
              <a:solidFill>
                <a:srgbClr val="FF0000"/>
              </a:solidFill>
            </a:endParaRPr>
          </a:p>
          <a:p>
            <a:r>
              <a:rPr lang="hu-HU" sz="2000" dirty="0"/>
              <a:t>Tapasztalt ló és lovas</a:t>
            </a:r>
            <a:endParaRPr lang="en-IE" sz="2000" dirty="0"/>
          </a:p>
          <a:p>
            <a:r>
              <a:rPr lang="hu-HU" sz="2000" dirty="0"/>
              <a:t>Videófelvétel</a:t>
            </a:r>
            <a:r>
              <a:rPr lang="en-GB" sz="2000" dirty="0"/>
              <a:t> </a:t>
            </a:r>
            <a:endParaRPr lang="en-IE" sz="2000" dirty="0"/>
          </a:p>
          <a:p>
            <a:r>
              <a:rPr lang="hu-HU" sz="2000" dirty="0"/>
              <a:t>Ábrák</a:t>
            </a:r>
            <a:endParaRPr lang="en-IE" sz="2000" dirty="0"/>
          </a:p>
          <a:p>
            <a:pPr marL="0" indent="0">
              <a:buNone/>
            </a:pPr>
            <a:r>
              <a:rPr lang="en-GB" sz="2000" dirty="0"/>
              <a:t> </a:t>
            </a:r>
            <a:r>
              <a:rPr lang="hu-HU" sz="2400" b="1" dirty="0">
                <a:solidFill>
                  <a:srgbClr val="FF0000"/>
                </a:solidFill>
              </a:rPr>
              <a:t>V</a:t>
            </a:r>
            <a:r>
              <a:rPr lang="en-GB" sz="2400" b="1" dirty="0">
                <a:solidFill>
                  <a:srgbClr val="FF0000"/>
                </a:solidFill>
              </a:rPr>
              <a:t> – </a:t>
            </a:r>
            <a:r>
              <a:rPr lang="hu-HU" sz="2400" dirty="0">
                <a:solidFill>
                  <a:srgbClr val="FF0000"/>
                </a:solidFill>
              </a:rPr>
              <a:t>Világosan magyarázzuk el az adott gyakorlat végrehajtását</a:t>
            </a:r>
            <a:endParaRPr lang="en-IE" sz="2400" dirty="0">
              <a:solidFill>
                <a:srgbClr val="FF0000"/>
              </a:solidFill>
            </a:endParaRPr>
          </a:p>
          <a:p>
            <a:pPr marL="0" indent="0">
              <a:buNone/>
            </a:pPr>
            <a:r>
              <a:rPr lang="hu-HU" sz="2000" dirty="0"/>
              <a:t>Amint azt az ábrán is láthatjuk, a gimnasztikai gyakorlatot ügetésből kezdjük, ügetőrudak használatával. Az első X után a ló vágtában halad tovább. További X-</a:t>
            </a:r>
            <a:r>
              <a:rPr lang="hu-HU" sz="2000" dirty="0" err="1"/>
              <a:t>eket</a:t>
            </a:r>
            <a:r>
              <a:rPr lang="hu-HU" sz="2000" dirty="0"/>
              <a:t> építhetünk 3-3.5 m távolságra, be-ki ugrásként. A be-ki fejleszti a ló hátsó lábának aktivitását, valamint fejleszti a ló és lovas mentális és fizikális gyorsaságát.</a:t>
            </a:r>
            <a:endParaRPr lang="en-IE" sz="2000" dirty="0"/>
          </a:p>
        </p:txBody>
      </p:sp>
    </p:spTree>
    <p:extLst>
      <p:ext uri="{BB962C8B-B14F-4D97-AF65-F5344CB8AC3E}">
        <p14:creationId xmlns:p14="http://schemas.microsoft.com/office/powerpoint/2010/main" val="2171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904" y="3068960"/>
            <a:ext cx="9318286" cy="687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AutoShape 8"/>
          <p:cNvSpPr>
            <a:spLocks noGrp="1" noChangeArrowheads="1"/>
          </p:cNvSpPr>
          <p:nvPr>
            <p:ph type="title"/>
          </p:nvPr>
        </p:nvSpPr>
        <p:spPr/>
        <p:txBody>
          <a:bodyPr>
            <a:noAutofit/>
          </a:bodyPr>
          <a:lstStyle/>
          <a:p>
            <a:pPr algn="l" eaLnBrk="1" hangingPunct="1"/>
            <a:r>
              <a:rPr lang="en-GB" sz="3200" dirty="0">
                <a:solidFill>
                  <a:srgbClr val="FF0000"/>
                </a:solidFill>
              </a:rPr>
              <a:t>A – Attend to the Practice of the Horse and Rider </a:t>
            </a:r>
          </a:p>
        </p:txBody>
      </p:sp>
      <p:sp>
        <p:nvSpPr>
          <p:cNvPr id="10243" name="Rectangle 6"/>
          <p:cNvSpPr>
            <a:spLocks noGrp="1" noChangeArrowheads="1"/>
          </p:cNvSpPr>
          <p:nvPr>
            <p:ph sz="half" idx="1"/>
          </p:nvPr>
        </p:nvSpPr>
        <p:spPr>
          <a:xfrm>
            <a:off x="467544" y="1196752"/>
            <a:ext cx="8197528" cy="3724275"/>
          </a:xfrm>
        </p:spPr>
        <p:txBody>
          <a:bodyPr>
            <a:normAutofit/>
          </a:bodyPr>
          <a:lstStyle/>
          <a:p>
            <a:pPr marL="533400" indent="-533400" eaLnBrk="1" hangingPunct="1"/>
            <a:r>
              <a:rPr lang="en-GB" sz="2400" dirty="0"/>
              <a:t>Trotting over trotting poles (1.5m apart) to a cross pole (2.7m)     </a:t>
            </a:r>
          </a:p>
          <a:p>
            <a:pPr marL="533400" indent="-533400" eaLnBrk="1" hangingPunct="1"/>
            <a:r>
              <a:rPr lang="en-GB" sz="2400" dirty="0"/>
              <a:t>Develop (a) to a bounce with cross poles</a:t>
            </a:r>
            <a:r>
              <a:rPr lang="en-GB" sz="2400" b="1" dirty="0"/>
              <a:t> 3m</a:t>
            </a:r>
            <a:r>
              <a:rPr lang="en-GB" sz="2400" dirty="0"/>
              <a:t> </a:t>
            </a:r>
          </a:p>
          <a:p>
            <a:pPr marL="533400" indent="-533400" eaLnBrk="1" hangingPunct="1"/>
            <a:r>
              <a:rPr lang="en-GB" sz="2400" dirty="0"/>
              <a:t>Develop (b) to 2 bounces with cross pole </a:t>
            </a:r>
            <a:r>
              <a:rPr lang="en-GB" sz="2400" b="1" dirty="0"/>
              <a:t>3m, 3.5m</a:t>
            </a:r>
            <a:r>
              <a:rPr lang="en-GB" sz="2400" dirty="0"/>
              <a:t> </a:t>
            </a:r>
          </a:p>
          <a:p>
            <a:pPr marL="533400" indent="-533400" eaLnBrk="1" hangingPunct="1"/>
            <a:r>
              <a:rPr lang="en-GB" sz="2400" dirty="0"/>
              <a:t>Develop (c) to 3 bounces with cross poles </a:t>
            </a:r>
            <a:r>
              <a:rPr lang="en-GB" sz="2400" b="1" dirty="0"/>
              <a:t>3m, 3.5m, 3.5m</a:t>
            </a:r>
            <a:r>
              <a:rPr lang="en-GB" sz="2400" dirty="0"/>
              <a:t> </a:t>
            </a:r>
          </a:p>
          <a:p>
            <a:pPr marL="533400" indent="-533400" eaLnBrk="1" hangingPunct="1">
              <a:buFont typeface="Wingdings" pitchFamily="2" charset="2"/>
              <a:buNone/>
            </a:pPr>
            <a:r>
              <a:rPr lang="en-GB" sz="1200" dirty="0"/>
              <a:t/>
            </a:r>
            <a:br>
              <a:rPr lang="en-GB" sz="1200" dirty="0"/>
            </a:br>
            <a:r>
              <a:rPr lang="en-GB" sz="2400" dirty="0"/>
              <a:t>	      </a:t>
            </a:r>
          </a:p>
        </p:txBody>
      </p:sp>
      <p:pic>
        <p:nvPicPr>
          <p:cNvPr id="10245" name="Picture 5" descr="HSI logo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87" y="565789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861" t="4125" r="3416"/>
          <a:stretch/>
        </p:blipFill>
        <p:spPr bwMode="auto">
          <a:xfrm>
            <a:off x="251520" y="3429000"/>
            <a:ext cx="8733399" cy="659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AutoShape 8"/>
          <p:cNvSpPr>
            <a:spLocks noGrp="1" noChangeArrowheads="1"/>
          </p:cNvSpPr>
          <p:nvPr>
            <p:ph type="title"/>
          </p:nvPr>
        </p:nvSpPr>
        <p:spPr/>
        <p:txBody>
          <a:bodyPr>
            <a:noAutofit/>
          </a:bodyPr>
          <a:lstStyle/>
          <a:p>
            <a:pPr algn="l" eaLnBrk="1" hangingPunct="1"/>
            <a:r>
              <a:rPr lang="hu-HU" sz="3200" dirty="0">
                <a:solidFill>
                  <a:srgbClr val="FF0000"/>
                </a:solidFill>
              </a:rPr>
              <a:t>E</a:t>
            </a:r>
            <a:r>
              <a:rPr lang="en-GB" sz="3200" dirty="0">
                <a:solidFill>
                  <a:srgbClr val="FF0000"/>
                </a:solidFill>
              </a:rPr>
              <a:t> – </a:t>
            </a:r>
            <a:r>
              <a:rPr lang="hu-HU" sz="3200" dirty="0">
                <a:solidFill>
                  <a:srgbClr val="FF0000"/>
                </a:solidFill>
              </a:rPr>
              <a:t>Ellenőrizzük és kísérjük figyelemmel a feladat 	</a:t>
            </a:r>
            <a:r>
              <a:rPr lang="hu-HU" sz="3200" dirty="0" err="1">
                <a:solidFill>
                  <a:srgbClr val="FF0000"/>
                </a:solidFill>
              </a:rPr>
              <a:t>végrhajtását</a:t>
            </a:r>
            <a:endParaRPr lang="en-GB" sz="3200" dirty="0">
              <a:solidFill>
                <a:srgbClr val="FF0000"/>
              </a:solidFill>
            </a:endParaRPr>
          </a:p>
        </p:txBody>
      </p:sp>
      <p:sp>
        <p:nvSpPr>
          <p:cNvPr id="10243" name="Rectangle 6"/>
          <p:cNvSpPr>
            <a:spLocks noGrp="1" noChangeArrowheads="1"/>
          </p:cNvSpPr>
          <p:nvPr>
            <p:ph sz="half" idx="1"/>
          </p:nvPr>
        </p:nvSpPr>
        <p:spPr>
          <a:xfrm>
            <a:off x="159081" y="1387019"/>
            <a:ext cx="8825838" cy="3724275"/>
          </a:xfrm>
        </p:spPr>
        <p:txBody>
          <a:bodyPr>
            <a:normAutofit/>
          </a:bodyPr>
          <a:lstStyle/>
          <a:p>
            <a:pPr marL="533400" indent="-533400" eaLnBrk="1" hangingPunct="1"/>
            <a:r>
              <a:rPr lang="hu-HU" sz="2400" dirty="0"/>
              <a:t>Ügessünk át ügetőrudakon </a:t>
            </a:r>
            <a:r>
              <a:rPr lang="en-GB" sz="2400" dirty="0"/>
              <a:t>(</a:t>
            </a:r>
            <a:r>
              <a:rPr lang="en-GB" sz="2400" dirty="0" err="1"/>
              <a:t>1.5m</a:t>
            </a:r>
            <a:r>
              <a:rPr lang="hu-HU" sz="2400" dirty="0"/>
              <a:t> távolságra</a:t>
            </a:r>
            <a:r>
              <a:rPr lang="en-GB" sz="2400" dirty="0"/>
              <a:t>) </a:t>
            </a:r>
            <a:r>
              <a:rPr lang="hu-HU" sz="2400" dirty="0"/>
              <a:t>egy X-</a:t>
            </a:r>
            <a:r>
              <a:rPr lang="hu-HU" sz="2400" dirty="0" err="1"/>
              <a:t>hez</a:t>
            </a:r>
            <a:r>
              <a:rPr lang="hu-HU" sz="2400" dirty="0"/>
              <a:t> </a:t>
            </a:r>
            <a:r>
              <a:rPr lang="en-GB" sz="2400" dirty="0"/>
              <a:t>(2.7m)     </a:t>
            </a:r>
          </a:p>
          <a:p>
            <a:pPr marL="533400" indent="-533400" eaLnBrk="1" hangingPunct="1"/>
            <a:r>
              <a:rPr lang="hu-HU" sz="2400" dirty="0"/>
              <a:t>Építsünk</a:t>
            </a:r>
            <a:r>
              <a:rPr lang="en-GB" sz="2400" dirty="0"/>
              <a:t> (a) </a:t>
            </a:r>
            <a:r>
              <a:rPr lang="hu-HU" sz="2400" dirty="0"/>
              <a:t>után be-kire még egy X-et </a:t>
            </a:r>
            <a:r>
              <a:rPr lang="en-GB" sz="2400" b="1" dirty="0" err="1"/>
              <a:t>3m</a:t>
            </a:r>
            <a:r>
              <a:rPr lang="en-GB" sz="2400" dirty="0"/>
              <a:t> </a:t>
            </a:r>
            <a:r>
              <a:rPr lang="hu-HU" sz="2400" dirty="0"/>
              <a:t>távolságra</a:t>
            </a:r>
            <a:endParaRPr lang="en-GB" sz="2400" dirty="0"/>
          </a:p>
          <a:p>
            <a:pPr marL="533400" indent="-533400"/>
            <a:r>
              <a:rPr lang="hu-HU" sz="2400" dirty="0"/>
              <a:t>Építsünk</a:t>
            </a:r>
            <a:r>
              <a:rPr lang="en-GB" sz="2400" dirty="0"/>
              <a:t> (b) </a:t>
            </a:r>
            <a:r>
              <a:rPr lang="hu-HU" sz="2400" dirty="0"/>
              <a:t>után be-kire még egy X-et</a:t>
            </a:r>
            <a:r>
              <a:rPr lang="en-GB" sz="2400" dirty="0"/>
              <a:t> </a:t>
            </a:r>
            <a:r>
              <a:rPr lang="en-GB" sz="2400" b="1" dirty="0"/>
              <a:t>3m, </a:t>
            </a:r>
            <a:r>
              <a:rPr lang="en-GB" sz="2400" b="1" dirty="0" err="1"/>
              <a:t>3.5m</a:t>
            </a:r>
            <a:r>
              <a:rPr lang="en-GB" sz="2400" dirty="0"/>
              <a:t> </a:t>
            </a:r>
            <a:r>
              <a:rPr lang="hu-HU" sz="2400" dirty="0"/>
              <a:t>távolságra</a:t>
            </a:r>
            <a:endParaRPr lang="en-GB" sz="2400" dirty="0"/>
          </a:p>
          <a:p>
            <a:pPr marL="533400" indent="-533400"/>
            <a:r>
              <a:rPr lang="hu-HU" sz="2400" dirty="0"/>
              <a:t>Építsünk</a:t>
            </a:r>
            <a:r>
              <a:rPr lang="en-GB" sz="2400" dirty="0"/>
              <a:t> (c) </a:t>
            </a:r>
            <a:r>
              <a:rPr lang="hu-HU" sz="2400" dirty="0"/>
              <a:t>után be-kire még egy X-et </a:t>
            </a:r>
            <a:r>
              <a:rPr lang="en-GB" sz="2400" b="1" dirty="0" err="1"/>
              <a:t>3m</a:t>
            </a:r>
            <a:r>
              <a:rPr lang="en-GB" sz="2400" b="1" dirty="0"/>
              <a:t>, 3.5m, </a:t>
            </a:r>
            <a:r>
              <a:rPr lang="en-GB" sz="2400" b="1" dirty="0" err="1"/>
              <a:t>3.5m</a:t>
            </a:r>
            <a:r>
              <a:rPr lang="en-GB" sz="2400" dirty="0"/>
              <a:t> </a:t>
            </a:r>
            <a:r>
              <a:rPr lang="hu-HU" sz="2400" dirty="0"/>
              <a:t>távolságra</a:t>
            </a:r>
            <a:endParaRPr lang="en-GB" sz="2400" dirty="0"/>
          </a:p>
          <a:p>
            <a:pPr marL="533400" indent="-533400" eaLnBrk="1" hangingPunct="1">
              <a:buFont typeface="Wingdings" pitchFamily="2" charset="2"/>
              <a:buNone/>
            </a:pPr>
            <a:r>
              <a:rPr lang="en-GB" sz="1200" dirty="0"/>
              <a:t/>
            </a:r>
            <a:br>
              <a:rPr lang="en-GB" sz="1200" dirty="0"/>
            </a:br>
            <a:r>
              <a:rPr lang="en-GB" sz="2400" dirty="0"/>
              <a:t>	      </a:t>
            </a:r>
          </a:p>
        </p:txBody>
      </p:sp>
    </p:spTree>
    <p:extLst>
      <p:ext uri="{BB962C8B-B14F-4D97-AF65-F5344CB8AC3E}">
        <p14:creationId xmlns:p14="http://schemas.microsoft.com/office/powerpoint/2010/main" val="371568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5" y="1908438"/>
            <a:ext cx="10225136" cy="75000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51520" y="394544"/>
            <a:ext cx="8229600" cy="1728192"/>
          </a:xfrm>
        </p:spPr>
        <p:txBody>
          <a:bodyPr>
            <a:noAutofit/>
          </a:bodyPr>
          <a:lstStyle/>
          <a:p>
            <a:r>
              <a:rPr lang="en-US" sz="3200" dirty="0"/>
              <a:t>Trot through to 3 bounces of cross poles, one stride to a cross pole </a:t>
            </a:r>
            <a:r>
              <a:rPr lang="en-US" sz="3200" b="1" dirty="0" err="1"/>
              <a:t>3m</a:t>
            </a:r>
            <a:r>
              <a:rPr lang="en-US" sz="3200" b="1" dirty="0"/>
              <a:t>, </a:t>
            </a:r>
            <a:r>
              <a:rPr lang="en-US" sz="3200" b="1" dirty="0" err="1"/>
              <a:t>3.5m</a:t>
            </a:r>
            <a:r>
              <a:rPr lang="en-US" sz="3200" b="1" dirty="0"/>
              <a:t>, </a:t>
            </a:r>
            <a:r>
              <a:rPr lang="en-US" sz="3200" b="1" dirty="0" err="1"/>
              <a:t>3.5m</a:t>
            </a:r>
            <a:r>
              <a:rPr lang="en-US" sz="3200" b="1" dirty="0"/>
              <a:t>, </a:t>
            </a:r>
            <a:r>
              <a:rPr lang="en-US" sz="3200" b="1" dirty="0" err="1"/>
              <a:t>6.5m</a:t>
            </a:r>
            <a:endParaRPr lang="en-IE" sz="3200" dirty="0"/>
          </a:p>
        </p:txBody>
      </p:sp>
      <p:pic>
        <p:nvPicPr>
          <p:cNvPr id="8" name="Picture 5" descr="HSI logo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87" y="565789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20272" y="3140968"/>
            <a:ext cx="671215" cy="307777"/>
          </a:xfrm>
          <a:prstGeom prst="rect">
            <a:avLst/>
          </a:prstGeom>
          <a:solidFill>
            <a:schemeClr val="bg1"/>
          </a:solidFill>
        </p:spPr>
        <p:txBody>
          <a:bodyPr wrap="square" rtlCol="0">
            <a:spAutoFit/>
          </a:bodyPr>
          <a:lstStyle/>
          <a:p>
            <a:r>
              <a:rPr lang="en-IE" sz="1400" b="1" dirty="0">
                <a:latin typeface="+mn-lt"/>
              </a:rPr>
              <a:t>6.5m</a:t>
            </a:r>
          </a:p>
        </p:txBody>
      </p:sp>
    </p:spTree>
    <p:extLst>
      <p:ext uri="{BB962C8B-B14F-4D97-AF65-F5344CB8AC3E}">
        <p14:creationId xmlns:p14="http://schemas.microsoft.com/office/powerpoint/2010/main" val="401210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5" y="1908438"/>
            <a:ext cx="10225136" cy="75000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31440" y="394544"/>
            <a:ext cx="8481120" cy="1728192"/>
          </a:xfrm>
        </p:spPr>
        <p:txBody>
          <a:bodyPr>
            <a:noAutofit/>
          </a:bodyPr>
          <a:lstStyle/>
          <a:p>
            <a:r>
              <a:rPr lang="hu-HU" sz="3200" dirty="0"/>
              <a:t>Ügetésből három be-ki X-</a:t>
            </a:r>
            <a:r>
              <a:rPr lang="hu-HU" sz="3200" dirty="0" err="1"/>
              <a:t>ekből</a:t>
            </a:r>
            <a:r>
              <a:rPr lang="hu-HU" sz="3200" dirty="0"/>
              <a:t> majd egy vágtaugrásra a következő X</a:t>
            </a:r>
            <a:r>
              <a:rPr lang="en-US" sz="3200" b="1" dirty="0"/>
              <a:t> </a:t>
            </a:r>
            <a:r>
              <a:rPr lang="en-US" sz="3200" b="1" dirty="0" err="1"/>
              <a:t>3m</a:t>
            </a:r>
            <a:r>
              <a:rPr lang="en-US" sz="3200" b="1" dirty="0"/>
              <a:t>, </a:t>
            </a:r>
            <a:r>
              <a:rPr lang="en-US" sz="3200" b="1" dirty="0" err="1"/>
              <a:t>3.5m</a:t>
            </a:r>
            <a:r>
              <a:rPr lang="en-US" sz="3200" b="1" dirty="0"/>
              <a:t>, </a:t>
            </a:r>
            <a:r>
              <a:rPr lang="en-US" sz="3200" b="1" dirty="0" err="1"/>
              <a:t>3.5m</a:t>
            </a:r>
            <a:r>
              <a:rPr lang="en-US" sz="3200" b="1" dirty="0"/>
              <a:t>, </a:t>
            </a:r>
            <a:r>
              <a:rPr lang="en-US" sz="3200" b="1" dirty="0" err="1"/>
              <a:t>6.5m</a:t>
            </a:r>
            <a:r>
              <a:rPr lang="hu-HU" sz="3200" b="1" dirty="0"/>
              <a:t/>
            </a:r>
            <a:br>
              <a:rPr lang="hu-HU" sz="3200" b="1" dirty="0"/>
            </a:br>
            <a:endParaRPr lang="en-IE" sz="3200" dirty="0"/>
          </a:p>
        </p:txBody>
      </p:sp>
      <p:sp>
        <p:nvSpPr>
          <p:cNvPr id="2" name="TextBox 1"/>
          <p:cNvSpPr txBox="1"/>
          <p:nvPr/>
        </p:nvSpPr>
        <p:spPr>
          <a:xfrm>
            <a:off x="7020272" y="3140968"/>
            <a:ext cx="671215" cy="307777"/>
          </a:xfrm>
          <a:prstGeom prst="rect">
            <a:avLst/>
          </a:prstGeom>
          <a:solidFill>
            <a:schemeClr val="bg1"/>
          </a:solidFill>
        </p:spPr>
        <p:txBody>
          <a:bodyPr wrap="square" rtlCol="0">
            <a:spAutoFit/>
          </a:bodyPr>
          <a:lstStyle/>
          <a:p>
            <a:r>
              <a:rPr lang="en-IE" sz="1400" b="1" dirty="0">
                <a:latin typeface="+mn-lt"/>
              </a:rPr>
              <a:t>6.5m</a:t>
            </a:r>
          </a:p>
        </p:txBody>
      </p:sp>
    </p:spTree>
    <p:extLst>
      <p:ext uri="{BB962C8B-B14F-4D97-AF65-F5344CB8AC3E}">
        <p14:creationId xmlns:p14="http://schemas.microsoft.com/office/powerpoint/2010/main" val="105389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58"/>
            <a:ext cx="8678626" cy="6117755"/>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39752"/>
            <a:ext cx="8590179" cy="6074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2320" y="1378070"/>
            <a:ext cx="720080" cy="369332"/>
          </a:xfrm>
          <a:prstGeom prst="rect">
            <a:avLst/>
          </a:prstGeom>
          <a:solidFill>
            <a:schemeClr val="bg1"/>
          </a:solidFill>
        </p:spPr>
        <p:txBody>
          <a:bodyPr wrap="square" rtlCol="0">
            <a:spAutoFit/>
          </a:bodyPr>
          <a:lstStyle/>
          <a:p>
            <a:r>
              <a:rPr lang="en-IE" sz="1400" b="1" dirty="0">
                <a:latin typeface="+mn-lt"/>
              </a:rPr>
              <a:t>6.5m</a:t>
            </a:r>
            <a:r>
              <a:rPr lang="en-IE" dirty="0">
                <a:latin typeface="+mn-lt"/>
              </a:rPr>
              <a:t> </a:t>
            </a:r>
          </a:p>
        </p:txBody>
      </p:sp>
      <p:sp>
        <p:nvSpPr>
          <p:cNvPr id="6" name="TextBox 5"/>
          <p:cNvSpPr txBox="1"/>
          <p:nvPr/>
        </p:nvSpPr>
        <p:spPr>
          <a:xfrm>
            <a:off x="7452320" y="4005064"/>
            <a:ext cx="720080" cy="369332"/>
          </a:xfrm>
          <a:prstGeom prst="rect">
            <a:avLst/>
          </a:prstGeom>
          <a:solidFill>
            <a:schemeClr val="bg1"/>
          </a:solidFill>
        </p:spPr>
        <p:txBody>
          <a:bodyPr wrap="square" rtlCol="0">
            <a:spAutoFit/>
          </a:bodyPr>
          <a:lstStyle/>
          <a:p>
            <a:r>
              <a:rPr lang="en-IE" sz="1200" b="1" dirty="0"/>
              <a:t>6.5m</a:t>
            </a:r>
            <a:r>
              <a:rPr lang="en-IE" dirty="0"/>
              <a:t> </a:t>
            </a:r>
          </a:p>
        </p:txBody>
      </p:sp>
      <p:pic>
        <p:nvPicPr>
          <p:cNvPr id="10" name="Picture 5" descr="HSI logo 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487" y="565789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56176" y="1378070"/>
            <a:ext cx="576064" cy="276999"/>
          </a:xfrm>
          <a:prstGeom prst="rect">
            <a:avLst/>
          </a:prstGeom>
          <a:solidFill>
            <a:schemeClr val="bg1"/>
          </a:solidFill>
        </p:spPr>
        <p:txBody>
          <a:bodyPr wrap="square" rtlCol="0">
            <a:spAutoFit/>
          </a:bodyPr>
          <a:lstStyle/>
          <a:p>
            <a:r>
              <a:rPr lang="en-IE" sz="1200" b="1" dirty="0"/>
              <a:t>6.5m</a:t>
            </a:r>
          </a:p>
        </p:txBody>
      </p:sp>
      <p:sp>
        <p:nvSpPr>
          <p:cNvPr id="3" name="TextBox 2"/>
          <p:cNvSpPr txBox="1"/>
          <p:nvPr/>
        </p:nvSpPr>
        <p:spPr>
          <a:xfrm>
            <a:off x="6220916" y="4051230"/>
            <a:ext cx="720080" cy="276999"/>
          </a:xfrm>
          <a:prstGeom prst="rect">
            <a:avLst/>
          </a:prstGeom>
          <a:solidFill>
            <a:schemeClr val="bg1"/>
          </a:solidFill>
        </p:spPr>
        <p:txBody>
          <a:bodyPr wrap="square" rtlCol="0">
            <a:spAutoFit/>
          </a:bodyPr>
          <a:lstStyle/>
          <a:p>
            <a:r>
              <a:rPr lang="en-IE" sz="1200" b="1" dirty="0"/>
              <a:t>6.5m</a:t>
            </a:r>
          </a:p>
        </p:txBody>
      </p:sp>
    </p:spTree>
    <p:extLst>
      <p:ext uri="{BB962C8B-B14F-4D97-AF65-F5344CB8AC3E}">
        <p14:creationId xmlns:p14="http://schemas.microsoft.com/office/powerpoint/2010/main" val="7863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0" y="404664"/>
            <a:ext cx="908701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48680"/>
            <a:ext cx="8229600" cy="5577483"/>
          </a:xfrm>
        </p:spPr>
        <p:txBody>
          <a:bodyPr>
            <a:normAutofit/>
          </a:bodyPr>
          <a:lstStyle/>
          <a:p>
            <a:pPr marL="0" indent="0">
              <a:buNone/>
            </a:pPr>
            <a:r>
              <a:rPr lang="en-US" sz="2800" dirty="0"/>
              <a:t>Introduce shortening. Start from a bounce </a:t>
            </a:r>
            <a:r>
              <a:rPr lang="en-US" sz="2800" b="1" dirty="0"/>
              <a:t>3m</a:t>
            </a:r>
            <a:r>
              <a:rPr lang="en-US" sz="2800" dirty="0"/>
              <a:t> to a stride </a:t>
            </a:r>
            <a:r>
              <a:rPr lang="en-US" sz="2800" b="1" dirty="0"/>
              <a:t>6.1m</a:t>
            </a:r>
            <a:r>
              <a:rPr lang="en-US" sz="2800" dirty="0"/>
              <a:t> and gradually shorten the stride back to </a:t>
            </a:r>
            <a:r>
              <a:rPr lang="en-US" sz="2800" b="1" dirty="0"/>
              <a:t>5.5m</a:t>
            </a:r>
            <a:endParaRPr lang="en-IE" sz="2800" dirty="0"/>
          </a:p>
        </p:txBody>
      </p:sp>
      <p:pic>
        <p:nvPicPr>
          <p:cNvPr id="6" name="Picture 5" descr="HSI logo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87" y="565789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536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0" y="404664"/>
            <a:ext cx="908701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48680"/>
            <a:ext cx="8229600" cy="5577483"/>
          </a:xfrm>
        </p:spPr>
        <p:txBody>
          <a:bodyPr>
            <a:normAutofit/>
          </a:bodyPr>
          <a:lstStyle/>
          <a:p>
            <a:pPr marL="0" indent="0">
              <a:buNone/>
            </a:pPr>
            <a:r>
              <a:rPr lang="hu-HU" sz="2800" dirty="0"/>
              <a:t>Gyakoroljuk a rövidítést</a:t>
            </a:r>
            <a:r>
              <a:rPr lang="en-US" sz="2800" dirty="0"/>
              <a:t>. </a:t>
            </a:r>
            <a:r>
              <a:rPr lang="hu-HU" sz="2800" dirty="0"/>
              <a:t>Kezdjük </a:t>
            </a:r>
            <a:r>
              <a:rPr lang="en-US" sz="2800" b="1" dirty="0"/>
              <a:t>3</a:t>
            </a:r>
            <a:r>
              <a:rPr lang="hu-HU" sz="2800" b="1" dirty="0"/>
              <a:t> </a:t>
            </a:r>
            <a:r>
              <a:rPr lang="en-US" sz="2800" b="1" dirty="0"/>
              <a:t>m</a:t>
            </a:r>
            <a:r>
              <a:rPr lang="en-US" sz="2800" dirty="0"/>
              <a:t> </a:t>
            </a:r>
            <a:r>
              <a:rPr lang="hu-HU" sz="2800" dirty="0"/>
              <a:t>be-kivel, majd egy vágta </a:t>
            </a:r>
            <a:r>
              <a:rPr lang="en-US" sz="2800" b="1" dirty="0"/>
              <a:t>6.1</a:t>
            </a:r>
            <a:r>
              <a:rPr lang="hu-HU" sz="2800" b="1" dirty="0"/>
              <a:t> </a:t>
            </a:r>
            <a:r>
              <a:rPr lang="en-US" sz="2800" b="1" dirty="0"/>
              <a:t>m</a:t>
            </a:r>
            <a:r>
              <a:rPr lang="hu-HU" sz="2800" b="1" dirty="0"/>
              <a:t>,</a:t>
            </a:r>
            <a:r>
              <a:rPr lang="en-US" sz="2800" dirty="0"/>
              <a:t> </a:t>
            </a:r>
            <a:r>
              <a:rPr lang="hu-HU" sz="2800" dirty="0"/>
              <a:t>és fokozatosan rövidítsük az egy vágtát </a:t>
            </a:r>
            <a:r>
              <a:rPr lang="en-US" sz="2800" b="1" dirty="0"/>
              <a:t>5.5</a:t>
            </a:r>
            <a:r>
              <a:rPr lang="hu-HU" sz="2800" b="1" dirty="0"/>
              <a:t> </a:t>
            </a:r>
            <a:r>
              <a:rPr lang="en-US" sz="2800" b="1" dirty="0"/>
              <a:t>m</a:t>
            </a:r>
            <a:r>
              <a:rPr lang="hu-HU" sz="2800" b="1" dirty="0"/>
              <a:t>-re</a:t>
            </a:r>
            <a:endParaRPr lang="en-IE" sz="2800" dirty="0"/>
          </a:p>
        </p:txBody>
      </p:sp>
    </p:spTree>
    <p:extLst>
      <p:ext uri="{BB962C8B-B14F-4D97-AF65-F5344CB8AC3E}">
        <p14:creationId xmlns:p14="http://schemas.microsoft.com/office/powerpoint/2010/main" val="315781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580"/>
            <a:ext cx="819348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7992888" cy="580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7" y="4653136"/>
            <a:ext cx="8069274" cy="583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6216" y="596970"/>
            <a:ext cx="504056" cy="261610"/>
          </a:xfrm>
          <a:prstGeom prst="rect">
            <a:avLst/>
          </a:prstGeom>
          <a:solidFill>
            <a:schemeClr val="bg1"/>
          </a:solidFill>
        </p:spPr>
        <p:txBody>
          <a:bodyPr wrap="square" rtlCol="0">
            <a:spAutoFit/>
          </a:bodyPr>
          <a:lstStyle/>
          <a:p>
            <a:r>
              <a:rPr lang="en-IE" sz="1100" b="1" dirty="0"/>
              <a:t>5.5m </a:t>
            </a:r>
          </a:p>
        </p:txBody>
      </p:sp>
      <p:sp>
        <p:nvSpPr>
          <p:cNvPr id="3" name="TextBox 2"/>
          <p:cNvSpPr txBox="1"/>
          <p:nvPr/>
        </p:nvSpPr>
        <p:spPr>
          <a:xfrm>
            <a:off x="6372200" y="858580"/>
            <a:ext cx="504056" cy="261610"/>
          </a:xfrm>
          <a:prstGeom prst="rect">
            <a:avLst/>
          </a:prstGeom>
          <a:solidFill>
            <a:schemeClr val="bg1"/>
          </a:solidFill>
        </p:spPr>
        <p:txBody>
          <a:bodyPr wrap="square" rtlCol="0">
            <a:spAutoFit/>
          </a:bodyPr>
          <a:lstStyle/>
          <a:p>
            <a:r>
              <a:rPr lang="en-IE" sz="1100" b="1" dirty="0"/>
              <a:t>5 m</a:t>
            </a:r>
          </a:p>
        </p:txBody>
      </p:sp>
    </p:spTree>
    <p:extLst>
      <p:ext uri="{BB962C8B-B14F-4D97-AF65-F5344CB8AC3E}">
        <p14:creationId xmlns:p14="http://schemas.microsoft.com/office/powerpoint/2010/main" val="3882717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t>Note</a:t>
            </a:r>
          </a:p>
        </p:txBody>
      </p:sp>
      <p:sp>
        <p:nvSpPr>
          <p:cNvPr id="3" name="Content Placeholder 2"/>
          <p:cNvSpPr>
            <a:spLocks noGrp="1"/>
          </p:cNvSpPr>
          <p:nvPr>
            <p:ph idx="1"/>
          </p:nvPr>
        </p:nvSpPr>
        <p:spPr/>
        <p:txBody>
          <a:bodyPr/>
          <a:lstStyle/>
          <a:p>
            <a:pPr marL="0" indent="0" algn="ctr">
              <a:buNone/>
            </a:pPr>
            <a:r>
              <a:rPr lang="en-US" b="1" i="1" dirty="0">
                <a:solidFill>
                  <a:srgbClr val="C00000"/>
                </a:solidFill>
              </a:rPr>
              <a:t>Always return to normal distance.ie. 6.1m</a:t>
            </a:r>
            <a:endParaRPr lang="en-IE" b="1" i="1" dirty="0">
              <a:solidFill>
                <a:srgbClr val="C00000"/>
              </a:solidFill>
            </a:endParaRPr>
          </a:p>
          <a:p>
            <a:pPr marL="0" indent="0" algn="ctr">
              <a:buNone/>
            </a:pPr>
            <a:r>
              <a:rPr lang="en-US" b="1" i="1" dirty="0">
                <a:solidFill>
                  <a:srgbClr val="C00000"/>
                </a:solidFill>
              </a:rPr>
              <a:t>	The importance of correct repetition at 	each stage cannot be over emphasized, 	until the rider and horse are competent 	and confident to proceed with the programme.</a:t>
            </a:r>
            <a:endParaRPr lang="en-IE" b="1" i="1" dirty="0">
              <a:solidFill>
                <a:srgbClr val="C00000"/>
              </a:solidFill>
            </a:endParaRPr>
          </a:p>
          <a:p>
            <a:endParaRPr lang="en-IE" b="1" dirty="0">
              <a:solidFill>
                <a:srgbClr val="C00000"/>
              </a:solidFill>
            </a:endParaRPr>
          </a:p>
        </p:txBody>
      </p:sp>
      <p:pic>
        <p:nvPicPr>
          <p:cNvPr id="5"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87" y="565789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36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260648"/>
            <a:ext cx="8229600" cy="5832648"/>
          </a:xfrm>
        </p:spPr>
        <p:txBody>
          <a:bodyPr>
            <a:normAutofit fontScale="70000" lnSpcReduction="20000"/>
          </a:bodyPr>
          <a:lstStyle/>
          <a:p>
            <a:pPr marL="0" indent="0">
              <a:buNone/>
            </a:pPr>
            <a:endParaRPr lang="en-IE" dirty="0"/>
          </a:p>
          <a:p>
            <a:pPr marL="0" indent="0" algn="ctr">
              <a:lnSpc>
                <a:spcPct val="170000"/>
              </a:lnSpc>
              <a:buNone/>
            </a:pPr>
            <a:r>
              <a:rPr lang="en-GB" sz="4000" i="1" dirty="0"/>
              <a:t>“All training exercises follow one another in such a way that the preceding exercise always constitutes a secure basis for the next one. Violations of this rule will always exert payment later on; not only by a triple loss of time but very frequently by resistances, which for a long time if not forever interfere with the relationship between horse and rider."</a:t>
            </a:r>
            <a:endParaRPr lang="en-IE" sz="4000" dirty="0"/>
          </a:p>
          <a:p>
            <a:pPr marL="0" indent="0" algn="ctr">
              <a:buNone/>
            </a:pPr>
            <a:endParaRPr lang="en-IE" sz="4000" dirty="0"/>
          </a:p>
          <a:p>
            <a:pPr marL="0" indent="0" algn="ctr">
              <a:buNone/>
            </a:pPr>
            <a:r>
              <a:rPr lang="en-GB" sz="4000" b="1" dirty="0"/>
              <a:t>Gustav </a:t>
            </a:r>
            <a:r>
              <a:rPr lang="en-GB" sz="4000" b="1" dirty="0" err="1"/>
              <a:t>Steinbrecht</a:t>
            </a:r>
            <a:endParaRPr lang="en-IE" sz="4000" dirty="0"/>
          </a:p>
          <a:p>
            <a:endParaRPr lang="en-IE"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805263"/>
            <a:ext cx="1440160" cy="7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87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800" b="1" dirty="0"/>
              <a:t>Jegyezzük meg:</a:t>
            </a:r>
            <a:endParaRPr lang="en-IE" sz="4800" b="1" dirty="0"/>
          </a:p>
        </p:txBody>
      </p:sp>
      <p:sp>
        <p:nvSpPr>
          <p:cNvPr id="3" name="Content Placeholder 2"/>
          <p:cNvSpPr>
            <a:spLocks noGrp="1"/>
          </p:cNvSpPr>
          <p:nvPr>
            <p:ph idx="1"/>
          </p:nvPr>
        </p:nvSpPr>
        <p:spPr/>
        <p:txBody>
          <a:bodyPr/>
          <a:lstStyle/>
          <a:p>
            <a:pPr marL="0" indent="0" algn="ctr">
              <a:buNone/>
            </a:pPr>
            <a:r>
              <a:rPr lang="hu-HU" b="1" i="1" dirty="0">
                <a:solidFill>
                  <a:srgbClr val="C00000"/>
                </a:solidFill>
              </a:rPr>
              <a:t>Mindig térjünk vissza a normál távolságokra, azaz 6.1 m-re.</a:t>
            </a:r>
            <a:endParaRPr lang="en-IE" b="1" i="1" dirty="0">
              <a:solidFill>
                <a:srgbClr val="C00000"/>
              </a:solidFill>
            </a:endParaRPr>
          </a:p>
          <a:p>
            <a:pPr marL="0" indent="0" algn="ctr">
              <a:buNone/>
            </a:pPr>
            <a:r>
              <a:rPr lang="en-US" b="1" i="1" dirty="0">
                <a:solidFill>
                  <a:srgbClr val="C00000"/>
                </a:solidFill>
              </a:rPr>
              <a:t>	</a:t>
            </a:r>
            <a:r>
              <a:rPr lang="hu-HU" b="1" i="1" dirty="0">
                <a:solidFill>
                  <a:srgbClr val="C00000"/>
                </a:solidFill>
              </a:rPr>
              <a:t>Nem lehet elégszer hangsúlyozni a helyes ismétlés fontosságát minden szinten, míg ló és lovasa magabiztosan nem teljesítik a feladatot és készen nem állnak a továbblépésre.</a:t>
            </a:r>
            <a:endParaRPr lang="en-IE" b="1" i="1" dirty="0">
              <a:solidFill>
                <a:srgbClr val="C00000"/>
              </a:solidFill>
            </a:endParaRPr>
          </a:p>
          <a:p>
            <a:endParaRPr lang="en-IE" b="1" dirty="0">
              <a:solidFill>
                <a:srgbClr val="C00000"/>
              </a:solidFill>
            </a:endParaRPr>
          </a:p>
        </p:txBody>
      </p:sp>
    </p:spTree>
    <p:extLst>
      <p:ext uri="{BB962C8B-B14F-4D97-AF65-F5344CB8AC3E}">
        <p14:creationId xmlns:p14="http://schemas.microsoft.com/office/powerpoint/2010/main" val="45899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GB" b="1" dirty="0"/>
              <a:t>Module 2 A</a:t>
            </a:r>
          </a:p>
        </p:txBody>
      </p:sp>
      <p:sp>
        <p:nvSpPr>
          <p:cNvPr id="15363" name="Rectangle 3"/>
          <p:cNvSpPr>
            <a:spLocks noGrp="1" noChangeArrowheads="1"/>
          </p:cNvSpPr>
          <p:nvPr>
            <p:ph idx="1"/>
          </p:nvPr>
        </p:nvSpPr>
        <p:spPr/>
        <p:txBody>
          <a:bodyPr/>
          <a:lstStyle/>
          <a:p>
            <a:pPr marL="0" indent="0" eaLnBrk="1" hangingPunct="1">
              <a:buNone/>
            </a:pPr>
            <a:r>
              <a:rPr lang="en-GB" b="1" dirty="0"/>
              <a:t>Outcomes: At the end of this session the coach will be able to: </a:t>
            </a:r>
          </a:p>
          <a:p>
            <a:pPr marL="0" indent="0" eaLnBrk="1" hangingPunct="1">
              <a:buNone/>
            </a:pPr>
            <a:r>
              <a:rPr lang="en-GB" dirty="0"/>
              <a:t>Coach the rider to be able to trot over trotting poles to a fence of 1.10m and in canter to be able to count in strides while riding various distances to canter pole(s) / fence(s) in multiple lines, going evenly or adding a stride as required, on straight or bending lines </a:t>
            </a:r>
          </a:p>
        </p:txBody>
      </p:sp>
      <p:pic>
        <p:nvPicPr>
          <p:cNvPr id="15364"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642938"/>
            <a:ext cx="11255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GB" b="1" dirty="0"/>
              <a:t>Modul 2 A</a:t>
            </a:r>
          </a:p>
        </p:txBody>
      </p:sp>
      <p:sp>
        <p:nvSpPr>
          <p:cNvPr id="15363" name="Rectangle 3"/>
          <p:cNvSpPr>
            <a:spLocks noGrp="1" noChangeArrowheads="1"/>
          </p:cNvSpPr>
          <p:nvPr>
            <p:ph idx="1"/>
          </p:nvPr>
        </p:nvSpPr>
        <p:spPr/>
        <p:txBody>
          <a:bodyPr>
            <a:normAutofit lnSpcReduction="10000"/>
          </a:bodyPr>
          <a:lstStyle/>
          <a:p>
            <a:pPr marL="0" indent="0" eaLnBrk="1" hangingPunct="1">
              <a:buNone/>
            </a:pPr>
            <a:r>
              <a:rPr lang="hu-HU" b="1" dirty="0"/>
              <a:t>Eredmény</a:t>
            </a:r>
            <a:r>
              <a:rPr lang="en-GB" b="1" dirty="0"/>
              <a:t>: </a:t>
            </a:r>
            <a:r>
              <a:rPr lang="hu-HU" b="1" dirty="0"/>
              <a:t>A kurzus során az edző a következőket sajátítja el</a:t>
            </a:r>
            <a:endParaRPr lang="en-GB" b="1" dirty="0"/>
          </a:p>
          <a:p>
            <a:pPr marL="0" indent="0" eaLnBrk="1" hangingPunct="1">
              <a:buNone/>
            </a:pPr>
            <a:r>
              <a:rPr lang="hu-HU" dirty="0"/>
              <a:t>Megtanítani a lovast átügetni járóiskolán egy maximum 1.10 m magas akadályhoz, majd vágtában megszámolni a vágtaugrásokat különböző távolságokon rúd(</a:t>
            </a:r>
            <a:r>
              <a:rPr lang="hu-HU" dirty="0" err="1"/>
              <a:t>ak</a:t>
            </a:r>
            <a:r>
              <a:rPr lang="hu-HU" dirty="0"/>
              <a:t>)hoz, akadály(ok)hoz, vonalakban is. Mindezeket folyamatos vágtával, vagy ha kell egy vágtaugrást hozzáadva egyenes és ívelt vonalakon.</a:t>
            </a:r>
            <a:endParaRPr lang="en-GB" dirty="0"/>
          </a:p>
        </p:txBody>
      </p:sp>
    </p:spTree>
    <p:extLst>
      <p:ext uri="{BB962C8B-B14F-4D97-AF65-F5344CB8AC3E}">
        <p14:creationId xmlns:p14="http://schemas.microsoft.com/office/powerpoint/2010/main" val="42322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63" y="1379509"/>
            <a:ext cx="7704856" cy="54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620688"/>
            <a:ext cx="8229600" cy="5505475"/>
          </a:xfrm>
        </p:spPr>
        <p:txBody>
          <a:bodyPr/>
          <a:lstStyle/>
          <a:p>
            <a:pPr marL="0" indent="0">
              <a:buNone/>
            </a:pPr>
            <a:r>
              <a:rPr lang="en-IE" sz="2400" dirty="0"/>
              <a:t>After correctly warming up: </a:t>
            </a:r>
          </a:p>
          <a:p>
            <a:pPr marL="514350" indent="-514350">
              <a:buAutoNum type="alphaUcParenR"/>
            </a:pPr>
            <a:r>
              <a:rPr lang="en-IE" sz="2400" dirty="0"/>
              <a:t>Trot from trotting poles to a cross pole</a:t>
            </a:r>
          </a:p>
          <a:p>
            <a:pPr marL="0" indent="0">
              <a:buNone/>
            </a:pPr>
            <a:endParaRPr lang="en-IE" dirty="0"/>
          </a:p>
        </p:txBody>
      </p:sp>
      <p:sp>
        <p:nvSpPr>
          <p:cNvPr id="4" name="TextBox 3"/>
          <p:cNvSpPr txBox="1"/>
          <p:nvPr/>
        </p:nvSpPr>
        <p:spPr>
          <a:xfrm>
            <a:off x="559644" y="3643557"/>
            <a:ext cx="7920880" cy="830997"/>
          </a:xfrm>
          <a:prstGeom prst="rect">
            <a:avLst/>
          </a:prstGeom>
          <a:noFill/>
        </p:spPr>
        <p:txBody>
          <a:bodyPr wrap="square" rtlCol="0">
            <a:spAutoFit/>
          </a:bodyPr>
          <a:lstStyle/>
          <a:p>
            <a:r>
              <a:rPr lang="en-US" sz="2400" dirty="0">
                <a:latin typeface="+mn-lt"/>
              </a:rPr>
              <a:t>B) Trot from trotting poles to a vertical with ground line and gradually increase the height of fence to </a:t>
            </a:r>
            <a:r>
              <a:rPr lang="en-US" sz="2400" b="1" dirty="0">
                <a:latin typeface="+mn-lt"/>
              </a:rPr>
              <a:t>1.10m.</a:t>
            </a:r>
            <a:endParaRPr lang="en-IE" sz="2400" dirty="0">
              <a:latin typeface="+mn-lt"/>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37" y="4509120"/>
            <a:ext cx="8372502" cy="59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58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63" y="1379509"/>
            <a:ext cx="7704856" cy="54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620688"/>
            <a:ext cx="8229600" cy="5505475"/>
          </a:xfrm>
        </p:spPr>
        <p:txBody>
          <a:bodyPr/>
          <a:lstStyle/>
          <a:p>
            <a:pPr marL="0" indent="0">
              <a:buNone/>
            </a:pPr>
            <a:r>
              <a:rPr lang="hu-HU" sz="2400" dirty="0"/>
              <a:t>Miután megfelelően bemelegítettünk, kezdjük el a gyakorlatot:</a:t>
            </a:r>
            <a:endParaRPr lang="en-IE" sz="2400" dirty="0"/>
          </a:p>
          <a:p>
            <a:pPr marL="514350" indent="-514350">
              <a:buAutoNum type="alphaUcParenR"/>
            </a:pPr>
            <a:r>
              <a:rPr lang="hu-HU" sz="2400" dirty="0"/>
              <a:t>Ügetőrudakon át X-</a:t>
            </a:r>
            <a:r>
              <a:rPr lang="hu-HU" sz="2400" dirty="0" err="1"/>
              <a:t>hez</a:t>
            </a:r>
            <a:endParaRPr lang="en-IE" sz="2400" dirty="0"/>
          </a:p>
          <a:p>
            <a:pPr marL="0" indent="0">
              <a:buNone/>
            </a:pPr>
            <a:endParaRPr lang="en-IE" dirty="0"/>
          </a:p>
        </p:txBody>
      </p:sp>
      <p:sp>
        <p:nvSpPr>
          <p:cNvPr id="4" name="TextBox 3"/>
          <p:cNvSpPr txBox="1"/>
          <p:nvPr/>
        </p:nvSpPr>
        <p:spPr>
          <a:xfrm>
            <a:off x="559644" y="3643557"/>
            <a:ext cx="7920880" cy="830997"/>
          </a:xfrm>
          <a:prstGeom prst="rect">
            <a:avLst/>
          </a:prstGeom>
          <a:noFill/>
        </p:spPr>
        <p:txBody>
          <a:bodyPr wrap="square" rtlCol="0">
            <a:spAutoFit/>
          </a:bodyPr>
          <a:lstStyle/>
          <a:p>
            <a:r>
              <a:rPr lang="en-US" sz="2400" dirty="0">
                <a:latin typeface="+mn-lt"/>
              </a:rPr>
              <a:t>B) </a:t>
            </a:r>
            <a:r>
              <a:rPr lang="hu-HU" sz="2400" dirty="0">
                <a:latin typeface="+mn-lt"/>
              </a:rPr>
              <a:t>Ügetésből járóiskolán át alapvonallal ellátott meredekhez, melyet fokozatosan emelünk</a:t>
            </a:r>
            <a:r>
              <a:rPr lang="en-US" sz="2400" dirty="0">
                <a:latin typeface="+mn-lt"/>
              </a:rPr>
              <a:t> </a:t>
            </a:r>
            <a:r>
              <a:rPr lang="en-US" sz="2400" b="1" dirty="0" err="1">
                <a:latin typeface="+mn-lt"/>
              </a:rPr>
              <a:t>1.10m</a:t>
            </a:r>
            <a:r>
              <a:rPr lang="hu-HU" sz="2400" b="1" dirty="0">
                <a:latin typeface="+mn-lt"/>
              </a:rPr>
              <a:t>-</a:t>
            </a:r>
            <a:r>
              <a:rPr lang="hu-HU" sz="2400" b="1" dirty="0" err="1">
                <a:latin typeface="+mn-lt"/>
              </a:rPr>
              <a:t>ig</a:t>
            </a:r>
            <a:endParaRPr lang="en-IE" sz="2400" dirty="0">
              <a:latin typeface="+mn-lt"/>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37" y="4509120"/>
            <a:ext cx="8372502" cy="59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24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88" y="2060848"/>
            <a:ext cx="8866452" cy="631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72200" y="3118346"/>
            <a:ext cx="1008112" cy="430887"/>
          </a:xfrm>
          <a:prstGeom prst="rect">
            <a:avLst/>
          </a:prstGeom>
          <a:solidFill>
            <a:schemeClr val="bg1"/>
          </a:solidFill>
        </p:spPr>
        <p:txBody>
          <a:bodyPr wrap="square" rtlCol="0">
            <a:spAutoFit/>
          </a:bodyPr>
          <a:lstStyle/>
          <a:p>
            <a:pPr algn="ctr"/>
            <a:r>
              <a:rPr lang="en-IE" sz="1100" b="1" dirty="0"/>
              <a:t>20.70m</a:t>
            </a:r>
          </a:p>
          <a:p>
            <a:pPr algn="ctr"/>
            <a:r>
              <a:rPr lang="en-IE" sz="1100" b="1" dirty="0"/>
              <a:t>Five Strides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630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8848940" cy="62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2160" y="3429000"/>
            <a:ext cx="720080" cy="276999"/>
          </a:xfrm>
          <a:prstGeom prst="rect">
            <a:avLst/>
          </a:prstGeom>
          <a:solidFill>
            <a:schemeClr val="bg1"/>
          </a:solidFill>
        </p:spPr>
        <p:txBody>
          <a:bodyPr wrap="square" rtlCol="0">
            <a:spAutoFit/>
          </a:bodyPr>
          <a:lstStyle/>
          <a:p>
            <a:r>
              <a:rPr lang="en-IE" sz="1200" b="1" dirty="0"/>
              <a:t>20.70m</a:t>
            </a:r>
          </a:p>
        </p:txBody>
      </p:sp>
      <p:sp>
        <p:nvSpPr>
          <p:cNvPr id="3" name="TextBox 2"/>
          <p:cNvSpPr txBox="1"/>
          <p:nvPr/>
        </p:nvSpPr>
        <p:spPr>
          <a:xfrm rot="19943060">
            <a:off x="6114876" y="2839971"/>
            <a:ext cx="936104" cy="276999"/>
          </a:xfrm>
          <a:prstGeom prst="rect">
            <a:avLst/>
          </a:prstGeom>
          <a:solidFill>
            <a:schemeClr val="bg1"/>
          </a:solidFill>
        </p:spPr>
        <p:txBody>
          <a:bodyPr wrap="square" rtlCol="0">
            <a:spAutoFit/>
          </a:bodyPr>
          <a:lstStyle/>
          <a:p>
            <a:r>
              <a:rPr lang="en-IE" sz="1200" b="1" dirty="0"/>
              <a:t>20.20m</a:t>
            </a:r>
          </a:p>
        </p:txBody>
      </p:sp>
      <p:sp>
        <p:nvSpPr>
          <p:cNvPr id="4" name="TextBox 3"/>
          <p:cNvSpPr txBox="1"/>
          <p:nvPr/>
        </p:nvSpPr>
        <p:spPr>
          <a:xfrm rot="2024347">
            <a:off x="6186884" y="3954978"/>
            <a:ext cx="720080" cy="276999"/>
          </a:xfrm>
          <a:prstGeom prst="rect">
            <a:avLst/>
          </a:prstGeom>
          <a:solidFill>
            <a:schemeClr val="bg1"/>
          </a:solidFill>
        </p:spPr>
        <p:txBody>
          <a:bodyPr wrap="square" rtlCol="0">
            <a:spAutoFit/>
          </a:bodyPr>
          <a:lstStyle/>
          <a:p>
            <a:r>
              <a:rPr lang="en-IE" sz="1200" b="1" dirty="0"/>
              <a:t>20.20m</a:t>
            </a:r>
          </a:p>
        </p:txBody>
      </p:sp>
      <p:sp>
        <p:nvSpPr>
          <p:cNvPr id="6" name="TextBox 5"/>
          <p:cNvSpPr txBox="1"/>
          <p:nvPr/>
        </p:nvSpPr>
        <p:spPr>
          <a:xfrm>
            <a:off x="3995936" y="3429000"/>
            <a:ext cx="792088" cy="276999"/>
          </a:xfrm>
          <a:prstGeom prst="rect">
            <a:avLst/>
          </a:prstGeom>
          <a:solidFill>
            <a:schemeClr val="bg1"/>
          </a:solidFill>
        </p:spPr>
        <p:txBody>
          <a:bodyPr wrap="square" rtlCol="0">
            <a:spAutoFit/>
          </a:bodyPr>
          <a:lstStyle/>
          <a:p>
            <a:r>
              <a:rPr lang="en-IE" sz="1200" b="1" dirty="0"/>
              <a:t>17.10m</a:t>
            </a:r>
          </a:p>
        </p:txBody>
      </p:sp>
    </p:spTree>
    <p:extLst>
      <p:ext uri="{BB962C8B-B14F-4D97-AF65-F5344CB8AC3E}">
        <p14:creationId xmlns:p14="http://schemas.microsoft.com/office/powerpoint/2010/main" val="589106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0088"/>
            <a:ext cx="8662823"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6021288"/>
            <a:ext cx="5688632" cy="461665"/>
          </a:xfrm>
          <a:prstGeom prst="rect">
            <a:avLst/>
          </a:prstGeom>
          <a:noFill/>
        </p:spPr>
        <p:txBody>
          <a:bodyPr wrap="square" rtlCol="0">
            <a:spAutoFit/>
          </a:bodyPr>
          <a:lstStyle/>
          <a:p>
            <a:pPr algn="ctr"/>
            <a:r>
              <a:rPr lang="en-IE" sz="2400" b="1" dirty="0">
                <a:solidFill>
                  <a:srgbClr val="C00000"/>
                </a:solidFill>
                <a:latin typeface="+mn-lt"/>
              </a:rPr>
              <a:t>Note the changed distances </a:t>
            </a:r>
          </a:p>
        </p:txBody>
      </p:sp>
      <p:sp>
        <p:nvSpPr>
          <p:cNvPr id="6" name="TextBox 5"/>
          <p:cNvSpPr txBox="1"/>
          <p:nvPr/>
        </p:nvSpPr>
        <p:spPr>
          <a:xfrm>
            <a:off x="6084168" y="3501008"/>
            <a:ext cx="792088" cy="276999"/>
          </a:xfrm>
          <a:prstGeom prst="rect">
            <a:avLst/>
          </a:prstGeom>
          <a:solidFill>
            <a:schemeClr val="bg1"/>
          </a:solidFill>
        </p:spPr>
        <p:txBody>
          <a:bodyPr wrap="square" rtlCol="0">
            <a:spAutoFit/>
          </a:bodyPr>
          <a:lstStyle/>
          <a:p>
            <a:r>
              <a:rPr lang="en-IE" sz="1200" b="1" dirty="0"/>
              <a:t>21.70m</a:t>
            </a:r>
          </a:p>
        </p:txBody>
      </p:sp>
      <p:sp>
        <p:nvSpPr>
          <p:cNvPr id="7" name="TextBox 6"/>
          <p:cNvSpPr txBox="1"/>
          <p:nvPr/>
        </p:nvSpPr>
        <p:spPr>
          <a:xfrm rot="20258061">
            <a:off x="6210914" y="2921758"/>
            <a:ext cx="864096" cy="261610"/>
          </a:xfrm>
          <a:prstGeom prst="rect">
            <a:avLst/>
          </a:prstGeom>
          <a:solidFill>
            <a:schemeClr val="bg1"/>
          </a:solidFill>
        </p:spPr>
        <p:txBody>
          <a:bodyPr wrap="square" rtlCol="0">
            <a:spAutoFit/>
          </a:bodyPr>
          <a:lstStyle/>
          <a:p>
            <a:r>
              <a:rPr lang="en-IE" sz="1100" b="1" dirty="0"/>
              <a:t>21.20m</a:t>
            </a:r>
          </a:p>
        </p:txBody>
      </p:sp>
      <p:sp>
        <p:nvSpPr>
          <p:cNvPr id="8" name="TextBox 7"/>
          <p:cNvSpPr txBox="1"/>
          <p:nvPr/>
        </p:nvSpPr>
        <p:spPr>
          <a:xfrm rot="1577014">
            <a:off x="6162349" y="4046489"/>
            <a:ext cx="898639" cy="261610"/>
          </a:xfrm>
          <a:prstGeom prst="rect">
            <a:avLst/>
          </a:prstGeom>
          <a:solidFill>
            <a:schemeClr val="bg1"/>
          </a:solidFill>
        </p:spPr>
        <p:txBody>
          <a:bodyPr wrap="square" rtlCol="0">
            <a:spAutoFit/>
          </a:bodyPr>
          <a:lstStyle/>
          <a:p>
            <a:r>
              <a:rPr lang="en-IE" sz="1100" b="1" dirty="0"/>
              <a:t>21.20m</a:t>
            </a:r>
          </a:p>
        </p:txBody>
      </p:sp>
    </p:spTree>
    <p:extLst>
      <p:ext uri="{BB962C8B-B14F-4D97-AF65-F5344CB8AC3E}">
        <p14:creationId xmlns:p14="http://schemas.microsoft.com/office/powerpoint/2010/main" val="163365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0088"/>
            <a:ext cx="8662823"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6021288"/>
            <a:ext cx="5688632" cy="461665"/>
          </a:xfrm>
          <a:prstGeom prst="rect">
            <a:avLst/>
          </a:prstGeom>
          <a:noFill/>
        </p:spPr>
        <p:txBody>
          <a:bodyPr wrap="square" rtlCol="0">
            <a:spAutoFit/>
          </a:bodyPr>
          <a:lstStyle/>
          <a:p>
            <a:pPr algn="ctr"/>
            <a:r>
              <a:rPr lang="hu-HU" sz="2400" b="1" dirty="0">
                <a:solidFill>
                  <a:srgbClr val="C00000"/>
                </a:solidFill>
                <a:latin typeface="+mn-lt"/>
              </a:rPr>
              <a:t>Figyeljük meg a megváltozott távolságokat</a:t>
            </a:r>
            <a:endParaRPr lang="en-IE" sz="2400" b="1" dirty="0">
              <a:solidFill>
                <a:srgbClr val="C00000"/>
              </a:solidFill>
              <a:latin typeface="+mn-lt"/>
            </a:endParaRPr>
          </a:p>
        </p:txBody>
      </p:sp>
      <p:sp>
        <p:nvSpPr>
          <p:cNvPr id="6" name="TextBox 5"/>
          <p:cNvSpPr txBox="1"/>
          <p:nvPr/>
        </p:nvSpPr>
        <p:spPr>
          <a:xfrm>
            <a:off x="6084168" y="3501008"/>
            <a:ext cx="792088" cy="276999"/>
          </a:xfrm>
          <a:prstGeom prst="rect">
            <a:avLst/>
          </a:prstGeom>
          <a:solidFill>
            <a:schemeClr val="bg1"/>
          </a:solidFill>
        </p:spPr>
        <p:txBody>
          <a:bodyPr wrap="square" rtlCol="0">
            <a:spAutoFit/>
          </a:bodyPr>
          <a:lstStyle/>
          <a:p>
            <a:r>
              <a:rPr lang="en-IE" sz="1200" b="1" dirty="0"/>
              <a:t>21.70m</a:t>
            </a:r>
          </a:p>
        </p:txBody>
      </p:sp>
      <p:sp>
        <p:nvSpPr>
          <p:cNvPr id="7" name="TextBox 6"/>
          <p:cNvSpPr txBox="1"/>
          <p:nvPr/>
        </p:nvSpPr>
        <p:spPr>
          <a:xfrm rot="20258061">
            <a:off x="6210914" y="2921758"/>
            <a:ext cx="864096" cy="261610"/>
          </a:xfrm>
          <a:prstGeom prst="rect">
            <a:avLst/>
          </a:prstGeom>
          <a:solidFill>
            <a:schemeClr val="bg1"/>
          </a:solidFill>
        </p:spPr>
        <p:txBody>
          <a:bodyPr wrap="square" rtlCol="0">
            <a:spAutoFit/>
          </a:bodyPr>
          <a:lstStyle/>
          <a:p>
            <a:r>
              <a:rPr lang="en-IE" sz="1100" b="1" dirty="0"/>
              <a:t>21.20m</a:t>
            </a:r>
          </a:p>
        </p:txBody>
      </p:sp>
      <p:sp>
        <p:nvSpPr>
          <p:cNvPr id="8" name="TextBox 7"/>
          <p:cNvSpPr txBox="1"/>
          <p:nvPr/>
        </p:nvSpPr>
        <p:spPr>
          <a:xfrm rot="1577014">
            <a:off x="6162349" y="4046489"/>
            <a:ext cx="898639" cy="261610"/>
          </a:xfrm>
          <a:prstGeom prst="rect">
            <a:avLst/>
          </a:prstGeom>
          <a:solidFill>
            <a:schemeClr val="bg1"/>
          </a:solidFill>
        </p:spPr>
        <p:txBody>
          <a:bodyPr wrap="square" rtlCol="0">
            <a:spAutoFit/>
          </a:bodyPr>
          <a:lstStyle/>
          <a:p>
            <a:r>
              <a:rPr lang="en-IE" sz="1100" b="1" dirty="0"/>
              <a:t>21.20m</a:t>
            </a:r>
          </a:p>
        </p:txBody>
      </p:sp>
    </p:spTree>
    <p:extLst>
      <p:ext uri="{BB962C8B-B14F-4D97-AF65-F5344CB8AC3E}">
        <p14:creationId xmlns:p14="http://schemas.microsoft.com/office/powerpoint/2010/main" val="314720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Module 2 B</a:t>
            </a:r>
          </a:p>
        </p:txBody>
      </p:sp>
      <p:sp>
        <p:nvSpPr>
          <p:cNvPr id="3" name="Content Placeholder 2"/>
          <p:cNvSpPr>
            <a:spLocks noGrp="1"/>
          </p:cNvSpPr>
          <p:nvPr>
            <p:ph idx="1"/>
          </p:nvPr>
        </p:nvSpPr>
        <p:spPr/>
        <p:txBody>
          <a:bodyPr/>
          <a:lstStyle/>
          <a:p>
            <a:pPr marL="0" indent="0">
              <a:buNone/>
            </a:pPr>
            <a:r>
              <a:rPr lang="en-US" b="1" dirty="0"/>
              <a:t>Outcomes: </a:t>
            </a:r>
            <a:r>
              <a:rPr lang="en-GB" b="1" dirty="0"/>
              <a:t>At the end of the session the coach will be able to: </a:t>
            </a:r>
            <a:endParaRPr lang="en-IE" b="1" u="sng" dirty="0"/>
          </a:p>
          <a:p>
            <a:pPr marL="0" indent="0">
              <a:buNone/>
            </a:pPr>
            <a:r>
              <a:rPr lang="en-GB" dirty="0"/>
              <a:t>Coach the rider to be able to canter to canter pole(s) / fence(s) as a single exercise and on multiple lines of 4 and 5 stride distances, going even or adding a stride, on straight and bending lines as required.</a:t>
            </a:r>
            <a:endParaRPr lang="en-IE" dirty="0"/>
          </a:p>
          <a:p>
            <a:endParaRPr lang="en-IE"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805264"/>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6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260648"/>
            <a:ext cx="8229600" cy="5832648"/>
          </a:xfrm>
        </p:spPr>
        <p:txBody>
          <a:bodyPr>
            <a:normAutofit fontScale="70000" lnSpcReduction="20000"/>
          </a:bodyPr>
          <a:lstStyle/>
          <a:p>
            <a:pPr marL="0" indent="0">
              <a:buNone/>
            </a:pPr>
            <a:endParaRPr lang="en-IE" dirty="0"/>
          </a:p>
          <a:p>
            <a:pPr marL="0" indent="0" algn="ctr">
              <a:lnSpc>
                <a:spcPct val="170000"/>
              </a:lnSpc>
              <a:buNone/>
            </a:pPr>
            <a:r>
              <a:rPr lang="en-GB" sz="4000" i="1" dirty="0"/>
              <a:t>“</a:t>
            </a:r>
            <a:r>
              <a:rPr lang="hu-HU" sz="4000" i="1" dirty="0"/>
              <a:t>Minden gyakorlat olyan módon követi </a:t>
            </a:r>
          </a:p>
          <a:p>
            <a:pPr marL="0" indent="0" algn="ctr">
              <a:lnSpc>
                <a:spcPct val="170000"/>
              </a:lnSpc>
              <a:buNone/>
            </a:pPr>
            <a:r>
              <a:rPr lang="hu-HU" sz="4000" i="1" dirty="0"/>
              <a:t>egymást, hogy a korábbi gyakorlat mindig szilárd alapot jelent a következő számára. Ha ezt az elvet nem követjük, a későbbiekben szenvedjük el hiányát; nemcsak időveszteség miatt, hanem gyakran olyan ellenállásokba ütközve, amelyek hosszú időn át, vagy akár örökre megzavarják a ló és lovas kapcsolatát.”</a:t>
            </a:r>
            <a:endParaRPr lang="en-IE" sz="4000" dirty="0"/>
          </a:p>
          <a:p>
            <a:pPr marL="0" indent="0" algn="ctr">
              <a:buNone/>
            </a:pPr>
            <a:r>
              <a:rPr lang="en-GB" sz="4000" b="1" dirty="0"/>
              <a:t>Gustav </a:t>
            </a:r>
            <a:r>
              <a:rPr lang="en-GB" sz="4000" b="1" dirty="0" err="1"/>
              <a:t>Steinbrecht</a:t>
            </a:r>
            <a:endParaRPr lang="en-IE" sz="4000" dirty="0"/>
          </a:p>
          <a:p>
            <a:endParaRPr lang="en-IE" dirty="0"/>
          </a:p>
        </p:txBody>
      </p:sp>
    </p:spTree>
    <p:extLst>
      <p:ext uri="{BB962C8B-B14F-4D97-AF65-F5344CB8AC3E}">
        <p14:creationId xmlns:p14="http://schemas.microsoft.com/office/powerpoint/2010/main" val="3751256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Modul 2 B</a:t>
            </a:r>
          </a:p>
        </p:txBody>
      </p:sp>
      <p:sp>
        <p:nvSpPr>
          <p:cNvPr id="3" name="Content Placeholder 2"/>
          <p:cNvSpPr>
            <a:spLocks noGrp="1"/>
          </p:cNvSpPr>
          <p:nvPr>
            <p:ph idx="1"/>
          </p:nvPr>
        </p:nvSpPr>
        <p:spPr/>
        <p:txBody>
          <a:bodyPr/>
          <a:lstStyle/>
          <a:p>
            <a:pPr marL="0" indent="0">
              <a:buNone/>
            </a:pPr>
            <a:r>
              <a:rPr lang="hu-HU" b="1" dirty="0"/>
              <a:t>Eredmény</a:t>
            </a:r>
            <a:r>
              <a:rPr lang="en-GB" b="1" dirty="0"/>
              <a:t>: </a:t>
            </a:r>
            <a:r>
              <a:rPr lang="hu-HU" b="1" dirty="0"/>
              <a:t>A kurzus során az edző a következőket sajátítja el</a:t>
            </a:r>
            <a:endParaRPr lang="en-GB" b="1" dirty="0"/>
          </a:p>
          <a:p>
            <a:pPr marL="0" indent="0">
              <a:buNone/>
            </a:pPr>
            <a:r>
              <a:rPr lang="hu-HU" dirty="0"/>
              <a:t>Képessé tenni a lovast vágtából vonalat lovagolni rudak vagy akadályok között, </a:t>
            </a:r>
            <a:r>
              <a:rPr lang="hu-HU"/>
              <a:t>valamint ugyanezt </a:t>
            </a:r>
            <a:r>
              <a:rPr lang="hu-HU" dirty="0"/>
              <a:t>4 és 5 vágtaugrásos vonalakon folyamatosan, vagy eggyel több vágtaugrásra egyenesen és íven.</a:t>
            </a:r>
            <a:endParaRPr lang="en-IE" dirty="0"/>
          </a:p>
          <a:p>
            <a:endParaRPr lang="en-IE" dirty="0"/>
          </a:p>
        </p:txBody>
      </p:sp>
    </p:spTree>
    <p:extLst>
      <p:ext uri="{BB962C8B-B14F-4D97-AF65-F5344CB8AC3E}">
        <p14:creationId xmlns:p14="http://schemas.microsoft.com/office/powerpoint/2010/main" val="3678701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24744"/>
            <a:ext cx="9606174"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805264"/>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70300" y="2451775"/>
            <a:ext cx="720080" cy="276999"/>
          </a:xfrm>
          <a:prstGeom prst="rect">
            <a:avLst/>
          </a:prstGeom>
          <a:solidFill>
            <a:schemeClr val="bg1"/>
          </a:solidFill>
        </p:spPr>
        <p:txBody>
          <a:bodyPr wrap="square" rtlCol="0">
            <a:spAutoFit/>
          </a:bodyPr>
          <a:lstStyle/>
          <a:p>
            <a:r>
              <a:rPr lang="en-IE" sz="1200" b="1" dirty="0"/>
              <a:t>17.10m</a:t>
            </a:r>
          </a:p>
        </p:txBody>
      </p:sp>
      <p:sp>
        <p:nvSpPr>
          <p:cNvPr id="3" name="TextBox 2"/>
          <p:cNvSpPr txBox="1"/>
          <p:nvPr/>
        </p:nvSpPr>
        <p:spPr>
          <a:xfrm>
            <a:off x="6444208" y="2451775"/>
            <a:ext cx="792088" cy="276999"/>
          </a:xfrm>
          <a:prstGeom prst="rect">
            <a:avLst/>
          </a:prstGeom>
          <a:solidFill>
            <a:schemeClr val="bg1"/>
          </a:solidFill>
        </p:spPr>
        <p:txBody>
          <a:bodyPr wrap="square" rtlCol="0">
            <a:spAutoFit/>
          </a:bodyPr>
          <a:lstStyle/>
          <a:p>
            <a:r>
              <a:rPr lang="en-IE" sz="1200" b="1" dirty="0"/>
              <a:t>20.70m</a:t>
            </a:r>
          </a:p>
        </p:txBody>
      </p:sp>
    </p:spTree>
    <p:extLst>
      <p:ext uri="{BB962C8B-B14F-4D97-AF65-F5344CB8AC3E}">
        <p14:creationId xmlns:p14="http://schemas.microsoft.com/office/powerpoint/2010/main" val="3720472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9" y="-1035496"/>
            <a:ext cx="900006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9" y="116632"/>
            <a:ext cx="11271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5135438"/>
            <a:ext cx="8640960" cy="1323439"/>
          </a:xfrm>
          <a:prstGeom prst="rect">
            <a:avLst/>
          </a:prstGeom>
          <a:noFill/>
        </p:spPr>
        <p:txBody>
          <a:bodyPr wrap="square" rtlCol="0">
            <a:spAutoFit/>
          </a:bodyPr>
          <a:lstStyle/>
          <a:p>
            <a:pPr algn="ctr"/>
            <a:r>
              <a:rPr lang="en-US" sz="2000" b="1" dirty="0">
                <a:solidFill>
                  <a:srgbClr val="C00000"/>
                </a:solidFill>
                <a:latin typeface="+mn-lt"/>
              </a:rPr>
              <a:t>Note: </a:t>
            </a:r>
            <a:endParaRPr lang="en-IE" sz="2000" b="1" dirty="0">
              <a:solidFill>
                <a:srgbClr val="C00000"/>
              </a:solidFill>
              <a:latin typeface="+mn-lt"/>
            </a:endParaRPr>
          </a:p>
          <a:p>
            <a:pPr algn="ctr"/>
            <a:r>
              <a:rPr lang="en-US" sz="2000" b="1" dirty="0">
                <a:solidFill>
                  <a:srgbClr val="C00000"/>
                </a:solidFill>
                <a:latin typeface="+mn-lt"/>
              </a:rPr>
              <a:t>The importance of correct repetition and calmness at each stage is imperative until the rider and horse are competent and confident to proceed with the progression of the exercises.</a:t>
            </a:r>
            <a:endParaRPr lang="en-IE" sz="2000" b="1" dirty="0">
              <a:solidFill>
                <a:srgbClr val="C00000"/>
              </a:solidFill>
              <a:latin typeface="+mn-lt"/>
            </a:endParaRPr>
          </a:p>
        </p:txBody>
      </p:sp>
      <p:sp>
        <p:nvSpPr>
          <p:cNvPr id="4" name="TextBox 3"/>
          <p:cNvSpPr txBox="1"/>
          <p:nvPr/>
        </p:nvSpPr>
        <p:spPr>
          <a:xfrm rot="19981083">
            <a:off x="6178968" y="2014972"/>
            <a:ext cx="864096" cy="307777"/>
          </a:xfrm>
          <a:prstGeom prst="rect">
            <a:avLst/>
          </a:prstGeom>
          <a:solidFill>
            <a:schemeClr val="bg1"/>
          </a:solidFill>
        </p:spPr>
        <p:txBody>
          <a:bodyPr wrap="square" rtlCol="0">
            <a:spAutoFit/>
          </a:bodyPr>
          <a:lstStyle/>
          <a:p>
            <a:r>
              <a:rPr lang="en-IE" sz="1400" b="1" dirty="0"/>
              <a:t>20.20m</a:t>
            </a:r>
          </a:p>
        </p:txBody>
      </p:sp>
      <p:sp>
        <p:nvSpPr>
          <p:cNvPr id="5" name="TextBox 4"/>
          <p:cNvSpPr txBox="1"/>
          <p:nvPr/>
        </p:nvSpPr>
        <p:spPr>
          <a:xfrm rot="2187403">
            <a:off x="6203575" y="3199468"/>
            <a:ext cx="814881" cy="307777"/>
          </a:xfrm>
          <a:prstGeom prst="rect">
            <a:avLst/>
          </a:prstGeom>
          <a:solidFill>
            <a:schemeClr val="bg1"/>
          </a:solidFill>
        </p:spPr>
        <p:txBody>
          <a:bodyPr wrap="square" rtlCol="0">
            <a:spAutoFit/>
          </a:bodyPr>
          <a:lstStyle/>
          <a:p>
            <a:r>
              <a:rPr lang="en-IE" sz="1400" b="1" dirty="0"/>
              <a:t>20.20m</a:t>
            </a:r>
          </a:p>
        </p:txBody>
      </p:sp>
      <p:sp>
        <p:nvSpPr>
          <p:cNvPr id="3" name="TextBox 2"/>
          <p:cNvSpPr txBox="1"/>
          <p:nvPr/>
        </p:nvSpPr>
        <p:spPr>
          <a:xfrm flipH="1">
            <a:off x="2915816" y="2548894"/>
            <a:ext cx="866293" cy="261610"/>
          </a:xfrm>
          <a:prstGeom prst="rect">
            <a:avLst/>
          </a:prstGeom>
          <a:noFill/>
        </p:spPr>
        <p:txBody>
          <a:bodyPr wrap="square" rtlCol="0">
            <a:spAutoFit/>
          </a:bodyPr>
          <a:lstStyle/>
          <a:p>
            <a:r>
              <a:rPr lang="en-IE" sz="1100" b="1" dirty="0"/>
              <a:t>17.10m</a:t>
            </a:r>
          </a:p>
        </p:txBody>
      </p:sp>
      <p:sp>
        <p:nvSpPr>
          <p:cNvPr id="6" name="TextBox 5"/>
          <p:cNvSpPr txBox="1"/>
          <p:nvPr/>
        </p:nvSpPr>
        <p:spPr>
          <a:xfrm>
            <a:off x="6156175" y="2679699"/>
            <a:ext cx="1031532" cy="307777"/>
          </a:xfrm>
          <a:prstGeom prst="rect">
            <a:avLst/>
          </a:prstGeom>
          <a:solidFill>
            <a:schemeClr val="bg1"/>
          </a:solidFill>
        </p:spPr>
        <p:txBody>
          <a:bodyPr wrap="square" rtlCol="0">
            <a:spAutoFit/>
          </a:bodyPr>
          <a:lstStyle/>
          <a:p>
            <a:r>
              <a:rPr lang="en-IE" sz="1400" b="1" dirty="0"/>
              <a:t>20.70m</a:t>
            </a:r>
          </a:p>
        </p:txBody>
      </p:sp>
    </p:spTree>
    <p:extLst>
      <p:ext uri="{BB962C8B-B14F-4D97-AF65-F5344CB8AC3E}">
        <p14:creationId xmlns:p14="http://schemas.microsoft.com/office/powerpoint/2010/main" val="2644714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9" y="-1035496"/>
            <a:ext cx="900006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5135438"/>
            <a:ext cx="8640960" cy="1015663"/>
          </a:xfrm>
          <a:prstGeom prst="rect">
            <a:avLst/>
          </a:prstGeom>
          <a:noFill/>
        </p:spPr>
        <p:txBody>
          <a:bodyPr wrap="square" rtlCol="0">
            <a:spAutoFit/>
          </a:bodyPr>
          <a:lstStyle/>
          <a:p>
            <a:pPr algn="ctr"/>
            <a:r>
              <a:rPr lang="hu-HU" sz="2000" b="1" dirty="0">
                <a:solidFill>
                  <a:srgbClr val="C00000"/>
                </a:solidFill>
                <a:latin typeface="+mn-lt"/>
              </a:rPr>
              <a:t>Jegyezzük meg:</a:t>
            </a:r>
          </a:p>
          <a:p>
            <a:pPr algn="ctr"/>
            <a:r>
              <a:rPr lang="hu-HU" sz="2000" b="1" dirty="0">
                <a:solidFill>
                  <a:srgbClr val="C00000"/>
                </a:solidFill>
                <a:latin typeface="+mn-lt"/>
              </a:rPr>
              <a:t>Minden szintet addig ismételjünk, amíg a ló és lovasa kellő önbizalommal rendelkezik a továbblépéshez.</a:t>
            </a:r>
            <a:endParaRPr lang="en-IE" sz="2000" b="1" dirty="0">
              <a:solidFill>
                <a:srgbClr val="C00000"/>
              </a:solidFill>
              <a:latin typeface="+mn-lt"/>
            </a:endParaRPr>
          </a:p>
        </p:txBody>
      </p:sp>
      <p:sp>
        <p:nvSpPr>
          <p:cNvPr id="4" name="TextBox 3"/>
          <p:cNvSpPr txBox="1"/>
          <p:nvPr/>
        </p:nvSpPr>
        <p:spPr>
          <a:xfrm rot="19981083">
            <a:off x="6178968" y="2014972"/>
            <a:ext cx="864096" cy="307777"/>
          </a:xfrm>
          <a:prstGeom prst="rect">
            <a:avLst/>
          </a:prstGeom>
          <a:solidFill>
            <a:schemeClr val="bg1"/>
          </a:solidFill>
        </p:spPr>
        <p:txBody>
          <a:bodyPr wrap="square" rtlCol="0">
            <a:spAutoFit/>
          </a:bodyPr>
          <a:lstStyle/>
          <a:p>
            <a:r>
              <a:rPr lang="en-IE" sz="1400" b="1" dirty="0"/>
              <a:t>20.20m</a:t>
            </a:r>
          </a:p>
        </p:txBody>
      </p:sp>
      <p:sp>
        <p:nvSpPr>
          <p:cNvPr id="5" name="TextBox 4"/>
          <p:cNvSpPr txBox="1"/>
          <p:nvPr/>
        </p:nvSpPr>
        <p:spPr>
          <a:xfrm rot="2187403">
            <a:off x="6203575" y="3199468"/>
            <a:ext cx="814881" cy="307777"/>
          </a:xfrm>
          <a:prstGeom prst="rect">
            <a:avLst/>
          </a:prstGeom>
          <a:solidFill>
            <a:schemeClr val="bg1"/>
          </a:solidFill>
        </p:spPr>
        <p:txBody>
          <a:bodyPr wrap="square" rtlCol="0">
            <a:spAutoFit/>
          </a:bodyPr>
          <a:lstStyle/>
          <a:p>
            <a:r>
              <a:rPr lang="en-IE" sz="1400" b="1" dirty="0"/>
              <a:t>20.20m</a:t>
            </a:r>
          </a:p>
        </p:txBody>
      </p:sp>
      <p:sp>
        <p:nvSpPr>
          <p:cNvPr id="3" name="TextBox 2"/>
          <p:cNvSpPr txBox="1"/>
          <p:nvPr/>
        </p:nvSpPr>
        <p:spPr>
          <a:xfrm flipH="1">
            <a:off x="2915816" y="2548894"/>
            <a:ext cx="866293" cy="261610"/>
          </a:xfrm>
          <a:prstGeom prst="rect">
            <a:avLst/>
          </a:prstGeom>
          <a:noFill/>
        </p:spPr>
        <p:txBody>
          <a:bodyPr wrap="square" rtlCol="0">
            <a:spAutoFit/>
          </a:bodyPr>
          <a:lstStyle/>
          <a:p>
            <a:r>
              <a:rPr lang="en-IE" sz="1100" b="1" dirty="0"/>
              <a:t>17.10m</a:t>
            </a:r>
          </a:p>
        </p:txBody>
      </p:sp>
      <p:sp>
        <p:nvSpPr>
          <p:cNvPr id="6" name="TextBox 5"/>
          <p:cNvSpPr txBox="1"/>
          <p:nvPr/>
        </p:nvSpPr>
        <p:spPr>
          <a:xfrm>
            <a:off x="6156175" y="2679699"/>
            <a:ext cx="1031532" cy="307777"/>
          </a:xfrm>
          <a:prstGeom prst="rect">
            <a:avLst/>
          </a:prstGeom>
          <a:solidFill>
            <a:schemeClr val="bg1"/>
          </a:solidFill>
        </p:spPr>
        <p:txBody>
          <a:bodyPr wrap="square" rtlCol="0">
            <a:spAutoFit/>
          </a:bodyPr>
          <a:lstStyle/>
          <a:p>
            <a:r>
              <a:rPr lang="en-IE" sz="1400" b="1" dirty="0"/>
              <a:t>20.70m</a:t>
            </a:r>
          </a:p>
        </p:txBody>
      </p:sp>
    </p:spTree>
    <p:extLst>
      <p:ext uri="{BB962C8B-B14F-4D97-AF65-F5344CB8AC3E}">
        <p14:creationId xmlns:p14="http://schemas.microsoft.com/office/powerpoint/2010/main" val="1728410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GB" b="1" dirty="0"/>
              <a:t>Module 2 C</a:t>
            </a:r>
          </a:p>
        </p:txBody>
      </p:sp>
      <p:sp>
        <p:nvSpPr>
          <p:cNvPr id="16387" name="Rectangle 3"/>
          <p:cNvSpPr>
            <a:spLocks noGrp="1" noChangeArrowheads="1"/>
          </p:cNvSpPr>
          <p:nvPr>
            <p:ph idx="1"/>
          </p:nvPr>
        </p:nvSpPr>
        <p:spPr>
          <a:xfrm>
            <a:off x="251520" y="1412776"/>
            <a:ext cx="8435280" cy="4713387"/>
          </a:xfrm>
        </p:spPr>
        <p:txBody>
          <a:bodyPr/>
          <a:lstStyle/>
          <a:p>
            <a:pPr marL="0" indent="0" eaLnBrk="1" hangingPunct="1">
              <a:buNone/>
            </a:pPr>
            <a:r>
              <a:rPr lang="en-GB" b="1" dirty="0"/>
              <a:t>Outcomes: At the end of this session the coach will be able to: </a:t>
            </a:r>
          </a:p>
          <a:p>
            <a:pPr marL="0" indent="0" eaLnBrk="1" hangingPunct="1">
              <a:buNone/>
            </a:pPr>
            <a:endParaRPr lang="en-GB" dirty="0"/>
          </a:p>
          <a:p>
            <a:pPr marL="0" indent="0" eaLnBrk="1" hangingPunct="1">
              <a:buNone/>
            </a:pPr>
            <a:r>
              <a:rPr lang="en-GB" dirty="0"/>
              <a:t>Coach the rider to be able to canter to fences using canter poles and go evenly or add on lines both straight and bending.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805264"/>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GB" b="1" dirty="0"/>
              <a:t>Modul 2 C</a:t>
            </a:r>
          </a:p>
        </p:txBody>
      </p:sp>
      <p:sp>
        <p:nvSpPr>
          <p:cNvPr id="16387" name="Rectangle 3"/>
          <p:cNvSpPr>
            <a:spLocks noGrp="1" noChangeArrowheads="1"/>
          </p:cNvSpPr>
          <p:nvPr>
            <p:ph idx="1"/>
          </p:nvPr>
        </p:nvSpPr>
        <p:spPr>
          <a:xfrm>
            <a:off x="354360" y="1417638"/>
            <a:ext cx="8435280" cy="4713387"/>
          </a:xfrm>
        </p:spPr>
        <p:txBody>
          <a:bodyPr/>
          <a:lstStyle/>
          <a:p>
            <a:pPr marL="0" indent="0">
              <a:buNone/>
            </a:pPr>
            <a:r>
              <a:rPr lang="hu-HU" b="1" dirty="0"/>
              <a:t>Eredmény</a:t>
            </a:r>
            <a:r>
              <a:rPr lang="en-GB" b="1" dirty="0"/>
              <a:t>: </a:t>
            </a:r>
            <a:r>
              <a:rPr lang="hu-HU" b="1" dirty="0"/>
              <a:t>A kurzus során az edző a következőket sajátítja el</a:t>
            </a:r>
            <a:endParaRPr lang="en-GB" b="1" dirty="0"/>
          </a:p>
          <a:p>
            <a:pPr marL="0" indent="0">
              <a:buNone/>
            </a:pPr>
            <a:r>
              <a:rPr lang="hu-HU" dirty="0"/>
              <a:t>A lovas képes lesz odalovagolni az ugrásokhoz rudak segítségével vágtából, folyamatosan vagy eggyel több vágtaugrásra teljesíteni az egyenes vonalat vagy ívet.</a:t>
            </a:r>
            <a:endParaRPr lang="en-IE" dirty="0"/>
          </a:p>
        </p:txBody>
      </p:sp>
    </p:spTree>
    <p:extLst>
      <p:ext uri="{BB962C8B-B14F-4D97-AF65-F5344CB8AC3E}">
        <p14:creationId xmlns:p14="http://schemas.microsoft.com/office/powerpoint/2010/main" val="340059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57" y="1772816"/>
            <a:ext cx="8499497"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9604" y="2862240"/>
            <a:ext cx="720080" cy="276999"/>
          </a:xfrm>
          <a:prstGeom prst="rect">
            <a:avLst/>
          </a:prstGeom>
          <a:solidFill>
            <a:schemeClr val="bg1"/>
          </a:solidFill>
        </p:spPr>
        <p:txBody>
          <a:bodyPr wrap="square" rtlCol="0">
            <a:spAutoFit/>
          </a:bodyPr>
          <a:lstStyle/>
          <a:p>
            <a:r>
              <a:rPr lang="en-IE" sz="1200" b="1" dirty="0">
                <a:latin typeface="+mn-lt"/>
              </a:rPr>
              <a:t>17.10m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805264"/>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28184" y="2928079"/>
            <a:ext cx="720080" cy="261610"/>
          </a:xfrm>
          <a:prstGeom prst="rect">
            <a:avLst/>
          </a:prstGeom>
          <a:solidFill>
            <a:schemeClr val="bg1"/>
          </a:solidFill>
        </p:spPr>
        <p:txBody>
          <a:bodyPr wrap="square" rtlCol="0">
            <a:spAutoFit/>
          </a:bodyPr>
          <a:lstStyle/>
          <a:p>
            <a:r>
              <a:rPr lang="en-IE" sz="1100" b="1" dirty="0"/>
              <a:t>20.70m</a:t>
            </a:r>
          </a:p>
        </p:txBody>
      </p:sp>
    </p:spTree>
    <p:extLst>
      <p:ext uri="{BB962C8B-B14F-4D97-AF65-F5344CB8AC3E}">
        <p14:creationId xmlns:p14="http://schemas.microsoft.com/office/powerpoint/2010/main" val="493663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408"/>
            <a:ext cx="8479759" cy="604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24" y="5798816"/>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56176" y="2852936"/>
            <a:ext cx="864096" cy="276999"/>
          </a:xfrm>
          <a:prstGeom prst="rect">
            <a:avLst/>
          </a:prstGeom>
          <a:solidFill>
            <a:schemeClr val="bg1"/>
          </a:solidFill>
        </p:spPr>
        <p:txBody>
          <a:bodyPr wrap="square" rtlCol="0">
            <a:spAutoFit/>
          </a:bodyPr>
          <a:lstStyle/>
          <a:p>
            <a:r>
              <a:rPr lang="en-IE" sz="1200" b="1" dirty="0"/>
              <a:t>20.70m</a:t>
            </a:r>
          </a:p>
        </p:txBody>
      </p:sp>
      <p:sp>
        <p:nvSpPr>
          <p:cNvPr id="3" name="TextBox 2"/>
          <p:cNvSpPr txBox="1"/>
          <p:nvPr/>
        </p:nvSpPr>
        <p:spPr>
          <a:xfrm rot="19744284">
            <a:off x="6017957" y="2304940"/>
            <a:ext cx="864096" cy="276999"/>
          </a:xfrm>
          <a:prstGeom prst="rect">
            <a:avLst/>
          </a:prstGeom>
          <a:solidFill>
            <a:schemeClr val="bg1"/>
          </a:solidFill>
        </p:spPr>
        <p:txBody>
          <a:bodyPr wrap="square" rtlCol="0">
            <a:spAutoFit/>
          </a:bodyPr>
          <a:lstStyle/>
          <a:p>
            <a:r>
              <a:rPr lang="en-IE" sz="1200" b="1" dirty="0"/>
              <a:t>20.20m</a:t>
            </a:r>
          </a:p>
        </p:txBody>
      </p:sp>
      <p:sp>
        <p:nvSpPr>
          <p:cNvPr id="4" name="TextBox 3"/>
          <p:cNvSpPr txBox="1"/>
          <p:nvPr/>
        </p:nvSpPr>
        <p:spPr>
          <a:xfrm rot="2131240">
            <a:off x="5984152" y="3358547"/>
            <a:ext cx="875690" cy="276999"/>
          </a:xfrm>
          <a:prstGeom prst="rect">
            <a:avLst/>
          </a:prstGeom>
          <a:solidFill>
            <a:schemeClr val="bg1"/>
          </a:solidFill>
        </p:spPr>
        <p:txBody>
          <a:bodyPr wrap="square" rtlCol="0">
            <a:spAutoFit/>
          </a:bodyPr>
          <a:lstStyle/>
          <a:p>
            <a:r>
              <a:rPr lang="en-IE" sz="1200" b="1" dirty="0"/>
              <a:t>20.20m</a:t>
            </a:r>
          </a:p>
        </p:txBody>
      </p:sp>
      <p:sp>
        <p:nvSpPr>
          <p:cNvPr id="5" name="TextBox 4"/>
          <p:cNvSpPr txBox="1"/>
          <p:nvPr/>
        </p:nvSpPr>
        <p:spPr>
          <a:xfrm>
            <a:off x="3275856" y="2852936"/>
            <a:ext cx="864096" cy="276999"/>
          </a:xfrm>
          <a:prstGeom prst="rect">
            <a:avLst/>
          </a:prstGeom>
          <a:solidFill>
            <a:schemeClr val="bg1"/>
          </a:solidFill>
        </p:spPr>
        <p:txBody>
          <a:bodyPr wrap="square" rtlCol="0">
            <a:spAutoFit/>
          </a:bodyPr>
          <a:lstStyle/>
          <a:p>
            <a:r>
              <a:rPr lang="en-IE" sz="1200" b="1" dirty="0"/>
              <a:t>17.10m</a:t>
            </a:r>
          </a:p>
        </p:txBody>
      </p:sp>
    </p:spTree>
    <p:extLst>
      <p:ext uri="{BB962C8B-B14F-4D97-AF65-F5344CB8AC3E}">
        <p14:creationId xmlns:p14="http://schemas.microsoft.com/office/powerpoint/2010/main" val="382540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30"/>
            <a:ext cx="8525200" cy="607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24" y="5798816"/>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63764" y="3246976"/>
            <a:ext cx="1152128" cy="276999"/>
          </a:xfrm>
          <a:prstGeom prst="rect">
            <a:avLst/>
          </a:prstGeom>
          <a:solidFill>
            <a:schemeClr val="bg1"/>
          </a:solidFill>
        </p:spPr>
        <p:txBody>
          <a:bodyPr wrap="square" rtlCol="0">
            <a:spAutoFit/>
          </a:bodyPr>
          <a:lstStyle/>
          <a:p>
            <a:r>
              <a:rPr lang="en-IE" sz="1200" b="1" dirty="0"/>
              <a:t>17.60m</a:t>
            </a:r>
          </a:p>
        </p:txBody>
      </p:sp>
      <p:sp>
        <p:nvSpPr>
          <p:cNvPr id="5" name="TextBox 4"/>
          <p:cNvSpPr txBox="1"/>
          <p:nvPr/>
        </p:nvSpPr>
        <p:spPr>
          <a:xfrm rot="1899241">
            <a:off x="6150866" y="3835221"/>
            <a:ext cx="936104" cy="276999"/>
          </a:xfrm>
          <a:prstGeom prst="rect">
            <a:avLst/>
          </a:prstGeom>
          <a:solidFill>
            <a:schemeClr val="bg1"/>
          </a:solidFill>
        </p:spPr>
        <p:txBody>
          <a:bodyPr wrap="square" rtlCol="0">
            <a:spAutoFit/>
          </a:bodyPr>
          <a:lstStyle/>
          <a:p>
            <a:r>
              <a:rPr lang="en-IE" sz="1200" b="1" dirty="0"/>
              <a:t>20.70m</a:t>
            </a:r>
          </a:p>
        </p:txBody>
      </p:sp>
      <p:sp>
        <p:nvSpPr>
          <p:cNvPr id="6" name="TextBox 5"/>
          <p:cNvSpPr txBox="1"/>
          <p:nvPr/>
        </p:nvSpPr>
        <p:spPr>
          <a:xfrm rot="20012627">
            <a:off x="6078859" y="2494209"/>
            <a:ext cx="1080120" cy="276999"/>
          </a:xfrm>
          <a:prstGeom prst="rect">
            <a:avLst/>
          </a:prstGeom>
          <a:solidFill>
            <a:schemeClr val="bg1"/>
          </a:solidFill>
        </p:spPr>
        <p:txBody>
          <a:bodyPr wrap="square" rtlCol="0">
            <a:spAutoFit/>
          </a:bodyPr>
          <a:lstStyle/>
          <a:p>
            <a:r>
              <a:rPr lang="en-IE" sz="1200" b="1" dirty="0"/>
              <a:t>20.70m</a:t>
            </a:r>
          </a:p>
        </p:txBody>
      </p:sp>
      <p:sp>
        <p:nvSpPr>
          <p:cNvPr id="4" name="TextBox 3"/>
          <p:cNvSpPr txBox="1"/>
          <p:nvPr/>
        </p:nvSpPr>
        <p:spPr>
          <a:xfrm>
            <a:off x="3363764" y="3246976"/>
            <a:ext cx="776188" cy="276999"/>
          </a:xfrm>
          <a:prstGeom prst="rect">
            <a:avLst/>
          </a:prstGeom>
          <a:solidFill>
            <a:schemeClr val="bg1"/>
          </a:solidFill>
        </p:spPr>
        <p:txBody>
          <a:bodyPr wrap="square" rtlCol="0">
            <a:spAutoFit/>
          </a:bodyPr>
          <a:lstStyle/>
          <a:p>
            <a:r>
              <a:rPr lang="en-IE" sz="1200" b="1" dirty="0"/>
              <a:t>17.10m</a:t>
            </a:r>
          </a:p>
        </p:txBody>
      </p:sp>
      <p:sp>
        <p:nvSpPr>
          <p:cNvPr id="7" name="TextBox 6"/>
          <p:cNvSpPr txBox="1"/>
          <p:nvPr/>
        </p:nvSpPr>
        <p:spPr>
          <a:xfrm>
            <a:off x="6147815" y="3099897"/>
            <a:ext cx="800449" cy="276999"/>
          </a:xfrm>
          <a:prstGeom prst="rect">
            <a:avLst/>
          </a:prstGeom>
          <a:solidFill>
            <a:schemeClr val="bg1"/>
          </a:solidFill>
        </p:spPr>
        <p:txBody>
          <a:bodyPr wrap="square" rtlCol="0">
            <a:spAutoFit/>
          </a:bodyPr>
          <a:lstStyle/>
          <a:p>
            <a:r>
              <a:rPr lang="en-IE" sz="1200" b="1" dirty="0"/>
              <a:t>21.20m</a:t>
            </a:r>
          </a:p>
        </p:txBody>
      </p:sp>
    </p:spTree>
    <p:extLst>
      <p:ext uri="{BB962C8B-B14F-4D97-AF65-F5344CB8AC3E}">
        <p14:creationId xmlns:p14="http://schemas.microsoft.com/office/powerpoint/2010/main" val="4278503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756"/>
            <a:ext cx="935811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24" y="5798816"/>
            <a:ext cx="11223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309543">
            <a:off x="6201465" y="2320125"/>
            <a:ext cx="1224136" cy="276999"/>
          </a:xfrm>
          <a:prstGeom prst="rect">
            <a:avLst/>
          </a:prstGeom>
          <a:solidFill>
            <a:schemeClr val="bg1"/>
          </a:solidFill>
        </p:spPr>
        <p:txBody>
          <a:bodyPr wrap="square" rtlCol="0">
            <a:spAutoFit/>
          </a:bodyPr>
          <a:lstStyle/>
          <a:p>
            <a:r>
              <a:rPr lang="en-IE" sz="1200" b="1" dirty="0"/>
              <a:t>21.40 m</a:t>
            </a:r>
          </a:p>
        </p:txBody>
      </p:sp>
      <p:sp>
        <p:nvSpPr>
          <p:cNvPr id="4" name="TextBox 3"/>
          <p:cNvSpPr txBox="1"/>
          <p:nvPr/>
        </p:nvSpPr>
        <p:spPr>
          <a:xfrm rot="1879237">
            <a:off x="6230366" y="3633407"/>
            <a:ext cx="864096" cy="276999"/>
          </a:xfrm>
          <a:prstGeom prst="rect">
            <a:avLst/>
          </a:prstGeom>
          <a:solidFill>
            <a:schemeClr val="bg1"/>
          </a:solidFill>
        </p:spPr>
        <p:txBody>
          <a:bodyPr wrap="square" rtlCol="0">
            <a:spAutoFit/>
          </a:bodyPr>
          <a:lstStyle/>
          <a:p>
            <a:r>
              <a:rPr lang="en-IE" sz="1200" b="1" dirty="0"/>
              <a:t>21.4 m</a:t>
            </a:r>
          </a:p>
        </p:txBody>
      </p:sp>
      <p:sp>
        <p:nvSpPr>
          <p:cNvPr id="5" name="TextBox 4"/>
          <p:cNvSpPr txBox="1"/>
          <p:nvPr/>
        </p:nvSpPr>
        <p:spPr>
          <a:xfrm>
            <a:off x="6221331" y="2961084"/>
            <a:ext cx="882166" cy="261610"/>
          </a:xfrm>
          <a:prstGeom prst="rect">
            <a:avLst/>
          </a:prstGeom>
          <a:solidFill>
            <a:schemeClr val="bg1"/>
          </a:solidFill>
        </p:spPr>
        <p:txBody>
          <a:bodyPr wrap="square" rtlCol="0">
            <a:spAutoFit/>
          </a:bodyPr>
          <a:lstStyle/>
          <a:p>
            <a:r>
              <a:rPr lang="en-IE" sz="1100" b="1" dirty="0"/>
              <a:t>21.70m</a:t>
            </a:r>
          </a:p>
        </p:txBody>
      </p:sp>
      <p:sp>
        <p:nvSpPr>
          <p:cNvPr id="6" name="TextBox 5"/>
          <p:cNvSpPr txBox="1"/>
          <p:nvPr/>
        </p:nvSpPr>
        <p:spPr>
          <a:xfrm rot="19738227">
            <a:off x="6238481" y="2462632"/>
            <a:ext cx="936104" cy="276999"/>
          </a:xfrm>
          <a:prstGeom prst="rect">
            <a:avLst/>
          </a:prstGeom>
          <a:solidFill>
            <a:schemeClr val="bg1"/>
          </a:solidFill>
        </p:spPr>
        <p:txBody>
          <a:bodyPr wrap="square" rtlCol="0">
            <a:spAutoFit/>
          </a:bodyPr>
          <a:lstStyle/>
          <a:p>
            <a:r>
              <a:rPr lang="en-IE" sz="1200" b="1" dirty="0"/>
              <a:t>21.20m</a:t>
            </a:r>
          </a:p>
        </p:txBody>
      </p:sp>
      <p:sp>
        <p:nvSpPr>
          <p:cNvPr id="7" name="TextBox 6"/>
          <p:cNvSpPr txBox="1"/>
          <p:nvPr/>
        </p:nvSpPr>
        <p:spPr>
          <a:xfrm rot="2031876">
            <a:off x="6224761" y="3570341"/>
            <a:ext cx="869433" cy="276999"/>
          </a:xfrm>
          <a:prstGeom prst="rect">
            <a:avLst/>
          </a:prstGeom>
          <a:solidFill>
            <a:schemeClr val="bg1"/>
          </a:solidFill>
        </p:spPr>
        <p:txBody>
          <a:bodyPr wrap="square" rtlCol="0">
            <a:spAutoFit/>
          </a:bodyPr>
          <a:lstStyle/>
          <a:p>
            <a:r>
              <a:rPr lang="en-IE" sz="1200" b="1" dirty="0"/>
              <a:t>21.20m</a:t>
            </a:r>
          </a:p>
        </p:txBody>
      </p:sp>
    </p:spTree>
    <p:extLst>
      <p:ext uri="{BB962C8B-B14F-4D97-AF65-F5344CB8AC3E}">
        <p14:creationId xmlns:p14="http://schemas.microsoft.com/office/powerpoint/2010/main" val="257941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GB" b="1" dirty="0"/>
              <a:t>Module 1</a:t>
            </a:r>
          </a:p>
        </p:txBody>
      </p:sp>
      <p:sp>
        <p:nvSpPr>
          <p:cNvPr id="4099" name="Rectangle 3"/>
          <p:cNvSpPr>
            <a:spLocks noGrp="1" noChangeArrowheads="1"/>
          </p:cNvSpPr>
          <p:nvPr>
            <p:ph idx="1"/>
          </p:nvPr>
        </p:nvSpPr>
        <p:spPr>
          <a:xfrm>
            <a:off x="179512" y="1600200"/>
            <a:ext cx="8856984" cy="4525963"/>
          </a:xfrm>
        </p:spPr>
        <p:txBody>
          <a:bodyPr>
            <a:noAutofit/>
          </a:bodyPr>
          <a:lstStyle/>
          <a:p>
            <a:pPr marL="914400" lvl="1" indent="-514350">
              <a:buAutoNum type="alphaUcParenR"/>
            </a:pPr>
            <a:r>
              <a:rPr lang="en-GB" sz="3200" b="1" dirty="0">
                <a:solidFill>
                  <a:srgbClr val="FF0000"/>
                </a:solidFill>
              </a:rPr>
              <a:t>(</a:t>
            </a:r>
            <a:r>
              <a:rPr lang="en-GB" sz="3200" b="1" dirty="0" err="1">
                <a:solidFill>
                  <a:srgbClr val="FF0000"/>
                </a:solidFill>
              </a:rPr>
              <a:t>i</a:t>
            </a:r>
            <a:r>
              <a:rPr lang="en-GB" sz="3200" b="1" dirty="0">
                <a:solidFill>
                  <a:srgbClr val="FF0000"/>
                </a:solidFill>
              </a:rPr>
              <a:t>) </a:t>
            </a:r>
            <a:r>
              <a:rPr lang="en-GB" sz="3200" dirty="0"/>
              <a:t>Key Coaching Points to be included in every session </a:t>
            </a:r>
          </a:p>
          <a:p>
            <a:pPr marL="0" indent="0" eaLnBrk="1" hangingPunct="1">
              <a:buNone/>
            </a:pPr>
            <a:r>
              <a:rPr lang="en-GB" dirty="0"/>
              <a:t>	</a:t>
            </a:r>
            <a:r>
              <a:rPr lang="en-GB" b="1" dirty="0">
                <a:solidFill>
                  <a:srgbClr val="FF0000"/>
                </a:solidFill>
              </a:rPr>
              <a:t>(ii) </a:t>
            </a:r>
            <a:r>
              <a:rPr lang="en-GB" dirty="0"/>
              <a:t>Master Plan for every session </a:t>
            </a:r>
          </a:p>
          <a:p>
            <a:pPr marL="0" indent="0" eaLnBrk="1" hangingPunct="1">
              <a:buNone/>
            </a:pPr>
            <a:endParaRPr lang="en-GB" dirty="0"/>
          </a:p>
          <a:p>
            <a:pPr marL="0" indent="0" eaLnBrk="1" hangingPunct="1">
              <a:buNone/>
            </a:pPr>
            <a:r>
              <a:rPr lang="en-GB" dirty="0"/>
              <a:t>    </a:t>
            </a:r>
            <a:r>
              <a:rPr lang="en-GB" b="1" dirty="0">
                <a:solidFill>
                  <a:srgbClr val="FF0000"/>
                </a:solidFill>
              </a:rPr>
              <a:t>B) </a:t>
            </a:r>
            <a:r>
              <a:rPr lang="en-GB" dirty="0"/>
              <a:t>Gymnastic jumping exercises showing 	improvement in the horse by adjusting height, 	width and distances and showing 	improvement in the rider’s position, balance 	and contact over fences up to 1.20m </a:t>
            </a:r>
          </a:p>
        </p:txBody>
      </p:sp>
      <p:pic>
        <p:nvPicPr>
          <p:cNvPr id="4100"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571500"/>
            <a:ext cx="11255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 y="-99392"/>
            <a:ext cx="8572606" cy="611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7480" y="3789040"/>
            <a:ext cx="1814016" cy="738664"/>
          </a:xfrm>
          <a:prstGeom prst="rect">
            <a:avLst/>
          </a:prstGeom>
          <a:solidFill>
            <a:schemeClr val="bg1"/>
          </a:solidFill>
        </p:spPr>
        <p:txBody>
          <a:bodyPr wrap="square" rtlCol="0">
            <a:spAutoFit/>
          </a:bodyPr>
          <a:lstStyle/>
          <a:p>
            <a:r>
              <a:rPr lang="en-IE" sz="1400" dirty="0">
                <a:latin typeface="+mn-lt"/>
              </a:rPr>
              <a:t>0.5m added to distance when fence is introduced </a:t>
            </a:r>
          </a:p>
        </p:txBody>
      </p:sp>
      <p:sp>
        <p:nvSpPr>
          <p:cNvPr id="3" name="TextBox 2"/>
          <p:cNvSpPr txBox="1"/>
          <p:nvPr/>
        </p:nvSpPr>
        <p:spPr>
          <a:xfrm>
            <a:off x="827584" y="5589240"/>
            <a:ext cx="7488832" cy="923330"/>
          </a:xfrm>
          <a:prstGeom prst="rect">
            <a:avLst/>
          </a:prstGeom>
          <a:noFill/>
        </p:spPr>
        <p:txBody>
          <a:bodyPr wrap="square" rtlCol="0">
            <a:spAutoFit/>
          </a:bodyPr>
          <a:lstStyle/>
          <a:p>
            <a:pPr algn="ctr"/>
            <a:r>
              <a:rPr lang="hu-HU" b="1" dirty="0">
                <a:solidFill>
                  <a:srgbClr val="C00000"/>
                </a:solidFill>
              </a:rPr>
              <a:t>Jegyezzük meg:</a:t>
            </a:r>
          </a:p>
          <a:p>
            <a:pPr algn="ctr"/>
            <a:r>
              <a:rPr lang="hu-HU" b="1" dirty="0">
                <a:solidFill>
                  <a:srgbClr val="C00000"/>
                </a:solidFill>
              </a:rPr>
              <a:t>Minden szintet addig ismételjünk, amíg a ló és lovasa kellő önbizalommal rendelkezik a továbblépéshez.</a:t>
            </a:r>
            <a:endParaRPr lang="en-IE" b="1" dirty="0">
              <a:solidFill>
                <a:srgbClr val="C00000"/>
              </a:solidFill>
            </a:endParaRPr>
          </a:p>
        </p:txBody>
      </p:sp>
      <p:sp>
        <p:nvSpPr>
          <p:cNvPr id="4" name="TextBox 3"/>
          <p:cNvSpPr txBox="1"/>
          <p:nvPr/>
        </p:nvSpPr>
        <p:spPr>
          <a:xfrm>
            <a:off x="2987824" y="2960324"/>
            <a:ext cx="803672" cy="276999"/>
          </a:xfrm>
          <a:prstGeom prst="rect">
            <a:avLst/>
          </a:prstGeom>
          <a:solidFill>
            <a:schemeClr val="bg1"/>
          </a:solidFill>
        </p:spPr>
        <p:txBody>
          <a:bodyPr wrap="square" rtlCol="0">
            <a:spAutoFit/>
          </a:bodyPr>
          <a:lstStyle/>
          <a:p>
            <a:r>
              <a:rPr lang="en-IE" sz="1200" b="1" dirty="0"/>
              <a:t>18.10m</a:t>
            </a:r>
          </a:p>
        </p:txBody>
      </p:sp>
      <p:sp>
        <p:nvSpPr>
          <p:cNvPr id="5" name="Szövegdoboz 4">
            <a:extLst>
              <a:ext uri="{FF2B5EF4-FFF2-40B4-BE49-F238E27FC236}">
                <a16:creationId xmlns:a16="http://schemas.microsoft.com/office/drawing/2014/main" xmlns="" id="{45EB05FB-01EF-4663-A89F-6B31936CC346}"/>
              </a:ext>
            </a:extLst>
          </p:cNvPr>
          <p:cNvSpPr txBox="1"/>
          <p:nvPr/>
        </p:nvSpPr>
        <p:spPr>
          <a:xfrm>
            <a:off x="1977480" y="3789040"/>
            <a:ext cx="1658416" cy="1477328"/>
          </a:xfrm>
          <a:prstGeom prst="rect">
            <a:avLst/>
          </a:prstGeom>
          <a:solidFill>
            <a:schemeClr val="bg1"/>
          </a:solidFill>
        </p:spPr>
        <p:txBody>
          <a:bodyPr wrap="square" rtlCol="0">
            <a:spAutoFit/>
          </a:bodyPr>
          <a:lstStyle/>
          <a:p>
            <a:pPr algn="ctr"/>
            <a:r>
              <a:rPr lang="hu-HU" dirty="0"/>
              <a:t>0,50 m –</a:t>
            </a:r>
            <a:r>
              <a:rPr lang="hu-HU" dirty="0" err="1"/>
              <a:t>rel</a:t>
            </a:r>
            <a:r>
              <a:rPr lang="hu-HU" dirty="0"/>
              <a:t> bővítsük a távolságot, amikor új ugrást építünk</a:t>
            </a:r>
          </a:p>
        </p:txBody>
      </p:sp>
    </p:spTree>
    <p:extLst>
      <p:ext uri="{BB962C8B-B14F-4D97-AF65-F5344CB8AC3E}">
        <p14:creationId xmlns:p14="http://schemas.microsoft.com/office/powerpoint/2010/main" val="4226834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GB" b="1" dirty="0"/>
              <a:t>Module 3</a:t>
            </a:r>
          </a:p>
        </p:txBody>
      </p:sp>
      <p:sp>
        <p:nvSpPr>
          <p:cNvPr id="25603" name="Rectangle 3"/>
          <p:cNvSpPr>
            <a:spLocks noGrp="1" noChangeArrowheads="1"/>
          </p:cNvSpPr>
          <p:nvPr>
            <p:ph idx="1"/>
          </p:nvPr>
        </p:nvSpPr>
        <p:spPr/>
        <p:txBody>
          <a:bodyPr/>
          <a:lstStyle/>
          <a:p>
            <a:pPr marL="0" indent="0" algn="just" eaLnBrk="1" hangingPunct="1">
              <a:buNone/>
            </a:pPr>
            <a:r>
              <a:rPr lang="en-GB" b="1" dirty="0"/>
              <a:t>Outcomes: At the end of this session the coach will be able to:</a:t>
            </a:r>
          </a:p>
          <a:p>
            <a:pPr marL="0" indent="0" algn="just" eaLnBrk="1" hangingPunct="1">
              <a:buNone/>
            </a:pPr>
            <a:endParaRPr lang="en-GB" b="1" dirty="0"/>
          </a:p>
          <a:p>
            <a:pPr marL="0" indent="0" algn="just" eaLnBrk="1" hangingPunct="1">
              <a:buNone/>
            </a:pPr>
            <a:r>
              <a:rPr lang="en-GB" dirty="0"/>
              <a:t>Coach the rider should be able to turn back on fences using a progressive exercise starting from trot to canter poles and then from canter to canter poles and eventually introducing fences up to 1.20m at the end of the turns.</a:t>
            </a:r>
            <a:endParaRPr lang="en-GB" b="1" dirty="0"/>
          </a:p>
          <a:p>
            <a:pPr marL="0" indent="0" eaLnBrk="1" hangingPunct="1">
              <a:buNone/>
            </a:pPr>
            <a:endParaRPr lang="en-GB" dirty="0"/>
          </a:p>
        </p:txBody>
      </p:sp>
      <p:pic>
        <p:nvPicPr>
          <p:cNvPr id="25604"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188" y="428625"/>
            <a:ext cx="11255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GB" b="1" dirty="0"/>
              <a:t>Modul 3</a:t>
            </a:r>
          </a:p>
        </p:txBody>
      </p:sp>
      <p:sp>
        <p:nvSpPr>
          <p:cNvPr id="25603" name="Rectangle 3"/>
          <p:cNvSpPr>
            <a:spLocks noGrp="1" noChangeArrowheads="1"/>
          </p:cNvSpPr>
          <p:nvPr>
            <p:ph idx="1"/>
          </p:nvPr>
        </p:nvSpPr>
        <p:spPr/>
        <p:txBody>
          <a:bodyPr/>
          <a:lstStyle/>
          <a:p>
            <a:pPr marL="0" indent="0">
              <a:buNone/>
            </a:pPr>
            <a:r>
              <a:rPr lang="hu-HU" b="1" dirty="0"/>
              <a:t>Eredmény</a:t>
            </a:r>
            <a:r>
              <a:rPr lang="en-GB" b="1" dirty="0"/>
              <a:t>: </a:t>
            </a:r>
            <a:r>
              <a:rPr lang="hu-HU" b="1" dirty="0"/>
              <a:t>A kurzus során az edző a következőket sajátítja el</a:t>
            </a:r>
            <a:endParaRPr lang="en-GB" b="1" dirty="0"/>
          </a:p>
          <a:p>
            <a:pPr marL="0" indent="0">
              <a:buNone/>
            </a:pPr>
            <a:r>
              <a:rPr lang="hu-HU" dirty="0"/>
              <a:t>A lovas képes lesz fordulóból lovagolni ugrásokat egymásra épülő gyakorlatok segítségével, ügetésből, majd vágtából, végül 1.20 m-es ugrásokig eljutva a forduló végén.</a:t>
            </a:r>
            <a:endParaRPr lang="en-GB" dirty="0"/>
          </a:p>
        </p:txBody>
      </p:sp>
    </p:spTree>
    <p:extLst>
      <p:ext uri="{BB962C8B-B14F-4D97-AF65-F5344CB8AC3E}">
        <p14:creationId xmlns:p14="http://schemas.microsoft.com/office/powerpoint/2010/main" val="978871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8717564" cy="61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95502" y="750859"/>
            <a:ext cx="8229600" cy="5505475"/>
          </a:xfrm>
        </p:spPr>
        <p:txBody>
          <a:bodyPr/>
          <a:lstStyle/>
          <a:p>
            <a:pPr marL="0" indent="0">
              <a:buNone/>
            </a:pPr>
            <a:r>
              <a:rPr lang="en-IE" sz="2800" dirty="0"/>
              <a:t>After correctly warming up: </a:t>
            </a:r>
          </a:p>
          <a:p>
            <a:pPr marL="0" indent="0">
              <a:buNone/>
            </a:pPr>
            <a:r>
              <a:rPr lang="en-IE" sz="2800" dirty="0"/>
              <a:t>Trot from trotting poles to a cross pole</a:t>
            </a:r>
          </a:p>
          <a:p>
            <a:pPr marL="0" indent="0">
              <a:buNone/>
            </a:pPr>
            <a:endParaRPr lang="en-IE" dirty="0"/>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56" y="436534"/>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965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8717564" cy="61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95502" y="750859"/>
            <a:ext cx="8229600" cy="5505475"/>
          </a:xfrm>
        </p:spPr>
        <p:txBody>
          <a:bodyPr/>
          <a:lstStyle/>
          <a:p>
            <a:pPr marL="0" indent="0">
              <a:buNone/>
            </a:pPr>
            <a:r>
              <a:rPr lang="hu-HU" sz="2800" dirty="0"/>
              <a:t>Miután megfelelően bemelegítettünk:</a:t>
            </a:r>
            <a:endParaRPr lang="en-IE" sz="2800" dirty="0"/>
          </a:p>
          <a:p>
            <a:pPr marL="0" indent="0">
              <a:buNone/>
            </a:pPr>
            <a:r>
              <a:rPr lang="hu-HU" sz="2800" dirty="0"/>
              <a:t>Ügetőrudak X-</a:t>
            </a:r>
            <a:r>
              <a:rPr lang="hu-HU" sz="2800" dirty="0" err="1"/>
              <a:t>hez</a:t>
            </a:r>
            <a:endParaRPr lang="en-IE" sz="2800" dirty="0"/>
          </a:p>
          <a:p>
            <a:pPr marL="0" indent="0">
              <a:buNone/>
            </a:pPr>
            <a:endParaRPr lang="en-IE" dirty="0"/>
          </a:p>
        </p:txBody>
      </p:sp>
    </p:spTree>
    <p:extLst>
      <p:ext uri="{BB962C8B-B14F-4D97-AF65-F5344CB8AC3E}">
        <p14:creationId xmlns:p14="http://schemas.microsoft.com/office/powerpoint/2010/main" val="1798203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6" y="-19968"/>
            <a:ext cx="9059690" cy="645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620688"/>
            <a:ext cx="9036496" cy="1143000"/>
          </a:xfrm>
        </p:spPr>
        <p:txBody>
          <a:bodyPr>
            <a:normAutofit fontScale="90000"/>
          </a:bodyPr>
          <a:lstStyle/>
          <a:p>
            <a:pPr algn="l"/>
            <a:r>
              <a:rPr lang="en-US" sz="3600" dirty="0"/>
              <a:t/>
            </a:r>
            <a:br>
              <a:rPr lang="en-US" sz="3600" dirty="0"/>
            </a:br>
            <a:r>
              <a:rPr lang="en-US" sz="3600" dirty="0"/>
              <a:t>Introduce turning on a quarter circle (3) strides from trot</a:t>
            </a:r>
            <a:r>
              <a:rPr lang="en-IE" dirty="0"/>
              <a:t/>
            </a:r>
            <a:br>
              <a:rPr lang="en-IE" dirty="0"/>
            </a:br>
            <a:endParaRPr lang="en-IE"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040710"/>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40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6" y="-19968"/>
            <a:ext cx="9059690" cy="645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620688"/>
            <a:ext cx="9036496" cy="1143000"/>
          </a:xfrm>
        </p:spPr>
        <p:txBody>
          <a:bodyPr>
            <a:normAutofit fontScale="90000"/>
          </a:bodyPr>
          <a:lstStyle/>
          <a:p>
            <a:pPr algn="l"/>
            <a:r>
              <a:rPr lang="en-US" sz="3600" dirty="0"/>
              <a:t/>
            </a:r>
            <a:br>
              <a:rPr lang="en-US" sz="3600" dirty="0"/>
            </a:br>
            <a:r>
              <a:rPr lang="hu-HU" sz="3600" dirty="0"/>
              <a:t>Negyed körön lovagoljunk fordulatot (3) vágtaugrás, ügetésből kezdve a gyakorlatot.</a:t>
            </a:r>
            <a:r>
              <a:rPr lang="en-IE" dirty="0"/>
              <a:t/>
            </a:r>
            <a:br>
              <a:rPr lang="en-IE" dirty="0"/>
            </a:br>
            <a:endParaRPr lang="en-IE" dirty="0"/>
          </a:p>
        </p:txBody>
      </p:sp>
    </p:spTree>
    <p:extLst>
      <p:ext uri="{BB962C8B-B14F-4D97-AF65-F5344CB8AC3E}">
        <p14:creationId xmlns:p14="http://schemas.microsoft.com/office/powerpoint/2010/main" val="194099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45" y="121089"/>
            <a:ext cx="9010183" cy="6579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9752" y="620688"/>
            <a:ext cx="1008112" cy="261610"/>
          </a:xfrm>
          <a:prstGeom prst="rect">
            <a:avLst/>
          </a:prstGeom>
          <a:solidFill>
            <a:schemeClr val="bg1"/>
          </a:solidFill>
        </p:spPr>
        <p:txBody>
          <a:bodyPr wrap="square" rtlCol="0">
            <a:spAutoFit/>
          </a:bodyPr>
          <a:lstStyle/>
          <a:p>
            <a:r>
              <a:rPr lang="en-IE" sz="1100" b="1" dirty="0"/>
              <a:t>17.10 m</a:t>
            </a:r>
          </a:p>
        </p:txBody>
      </p:sp>
      <p:sp>
        <p:nvSpPr>
          <p:cNvPr id="3" name="TextBox 2"/>
          <p:cNvSpPr txBox="1"/>
          <p:nvPr/>
        </p:nvSpPr>
        <p:spPr>
          <a:xfrm>
            <a:off x="2411760" y="5877272"/>
            <a:ext cx="1008112" cy="261610"/>
          </a:xfrm>
          <a:prstGeom prst="rect">
            <a:avLst/>
          </a:prstGeom>
          <a:solidFill>
            <a:schemeClr val="bg1"/>
          </a:solidFill>
        </p:spPr>
        <p:txBody>
          <a:bodyPr wrap="square" rtlCol="0">
            <a:spAutoFit/>
          </a:bodyPr>
          <a:lstStyle/>
          <a:p>
            <a:r>
              <a:rPr lang="en-IE" sz="1100" b="1" dirty="0"/>
              <a:t>17.10m</a:t>
            </a:r>
          </a:p>
        </p:txBody>
      </p:sp>
    </p:spTree>
    <p:extLst>
      <p:ext uri="{BB962C8B-B14F-4D97-AF65-F5344CB8AC3E}">
        <p14:creationId xmlns:p14="http://schemas.microsoft.com/office/powerpoint/2010/main" val="1577523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4" y="1988840"/>
            <a:ext cx="8464085" cy="38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303" y="764704"/>
            <a:ext cx="7992888" cy="400110"/>
          </a:xfrm>
          <a:prstGeom prst="rect">
            <a:avLst/>
          </a:prstGeom>
          <a:noFill/>
        </p:spPr>
        <p:txBody>
          <a:bodyPr wrap="square" rtlCol="0">
            <a:spAutoFit/>
          </a:bodyPr>
          <a:lstStyle/>
          <a:p>
            <a:pPr marL="342900" indent="-342900">
              <a:buFont typeface="Arial" pitchFamily="34" charset="0"/>
              <a:buChar char="•"/>
            </a:pPr>
            <a:r>
              <a:rPr lang="en-US" sz="2000" dirty="0">
                <a:latin typeface="+mn-lt"/>
              </a:rPr>
              <a:t>On the half turn introduce a fence at 1m, then 1.10m and finally 1.20m</a:t>
            </a:r>
            <a:endParaRPr lang="en-IE" sz="2000" dirty="0">
              <a:latin typeface="+mn-lt"/>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494" y="5949280"/>
            <a:ext cx="1127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868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4" y="1988840"/>
            <a:ext cx="8464085" cy="38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303" y="764704"/>
            <a:ext cx="7992888" cy="707886"/>
          </a:xfrm>
          <a:prstGeom prst="rect">
            <a:avLst/>
          </a:prstGeom>
          <a:noFill/>
        </p:spPr>
        <p:txBody>
          <a:bodyPr wrap="square" rtlCol="0">
            <a:spAutoFit/>
          </a:bodyPr>
          <a:lstStyle/>
          <a:p>
            <a:pPr marL="342900" indent="-342900">
              <a:buFont typeface="Arial" pitchFamily="34" charset="0"/>
              <a:buChar char="•"/>
            </a:pPr>
            <a:r>
              <a:rPr lang="hu-HU" sz="2000" dirty="0">
                <a:latin typeface="+mn-lt"/>
              </a:rPr>
              <a:t>A félköríves forduló végén építsünk egy 1 m-es ugrást, majd 1.10 m-est, végül 1.20 m-est</a:t>
            </a:r>
            <a:endParaRPr lang="en-IE" sz="2000" dirty="0">
              <a:latin typeface="+mn-lt"/>
            </a:endParaRPr>
          </a:p>
        </p:txBody>
      </p:sp>
    </p:spTree>
    <p:extLst>
      <p:ext uri="{BB962C8B-B14F-4D97-AF65-F5344CB8AC3E}">
        <p14:creationId xmlns:p14="http://schemas.microsoft.com/office/powerpoint/2010/main" val="23265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GB" b="1" dirty="0"/>
              <a:t>Modul 1</a:t>
            </a:r>
          </a:p>
        </p:txBody>
      </p:sp>
      <p:sp>
        <p:nvSpPr>
          <p:cNvPr id="4099" name="Rectangle 3"/>
          <p:cNvSpPr>
            <a:spLocks noGrp="1" noChangeArrowheads="1"/>
          </p:cNvSpPr>
          <p:nvPr>
            <p:ph idx="1"/>
          </p:nvPr>
        </p:nvSpPr>
        <p:spPr>
          <a:xfrm>
            <a:off x="179512" y="1600200"/>
            <a:ext cx="8856984" cy="4525963"/>
          </a:xfrm>
        </p:spPr>
        <p:txBody>
          <a:bodyPr>
            <a:noAutofit/>
          </a:bodyPr>
          <a:lstStyle/>
          <a:p>
            <a:pPr marL="914400" lvl="1" indent="-514350">
              <a:buAutoNum type="alphaUcParenR"/>
            </a:pPr>
            <a:r>
              <a:rPr lang="en-GB" sz="3200" b="1" dirty="0">
                <a:solidFill>
                  <a:srgbClr val="FF0000"/>
                </a:solidFill>
              </a:rPr>
              <a:t>(</a:t>
            </a:r>
            <a:r>
              <a:rPr lang="en-GB" sz="3200" b="1" dirty="0" err="1">
                <a:solidFill>
                  <a:srgbClr val="FF0000"/>
                </a:solidFill>
              </a:rPr>
              <a:t>i</a:t>
            </a:r>
            <a:r>
              <a:rPr lang="en-GB" sz="3200" b="1" dirty="0">
                <a:solidFill>
                  <a:srgbClr val="FF0000"/>
                </a:solidFill>
              </a:rPr>
              <a:t>) </a:t>
            </a:r>
            <a:r>
              <a:rPr lang="hu-HU" sz="3200" dirty="0"/>
              <a:t>Főbb edzési alapelvek minden edzésre vonatkozóan</a:t>
            </a:r>
            <a:endParaRPr lang="en-GB" sz="3200" dirty="0"/>
          </a:p>
          <a:p>
            <a:pPr marL="0" indent="0" eaLnBrk="1" hangingPunct="1">
              <a:buNone/>
            </a:pPr>
            <a:r>
              <a:rPr lang="en-GB" dirty="0"/>
              <a:t>	</a:t>
            </a:r>
            <a:r>
              <a:rPr lang="en-GB" b="1" dirty="0">
                <a:solidFill>
                  <a:srgbClr val="FF0000"/>
                </a:solidFill>
              </a:rPr>
              <a:t>(ii) </a:t>
            </a:r>
            <a:r>
              <a:rPr lang="hu-HU" dirty="0"/>
              <a:t>Edzésterv minden órára</a:t>
            </a:r>
            <a:endParaRPr lang="en-GB" dirty="0"/>
          </a:p>
          <a:p>
            <a:pPr marL="0" indent="0" eaLnBrk="1" hangingPunct="1">
              <a:buNone/>
            </a:pPr>
            <a:endParaRPr lang="en-GB" dirty="0"/>
          </a:p>
          <a:p>
            <a:pPr marL="0" indent="0" eaLnBrk="1" hangingPunct="1">
              <a:buNone/>
            </a:pPr>
            <a:r>
              <a:rPr lang="en-GB" dirty="0"/>
              <a:t>    </a:t>
            </a:r>
            <a:r>
              <a:rPr lang="en-GB" b="1" dirty="0">
                <a:solidFill>
                  <a:srgbClr val="FF0000"/>
                </a:solidFill>
              </a:rPr>
              <a:t>B) </a:t>
            </a:r>
            <a:r>
              <a:rPr lang="hu-HU" dirty="0"/>
              <a:t>Gimnasztikai gyakorlatok a ló tornáztatására az akadálymagasság, -szélesség, és a távolságok változtatásával, a lovas ülésének javítása, egyensúly és kapcsolat az ugrások felett 1.20 méterig</a:t>
            </a:r>
            <a:endParaRPr lang="en-GB" dirty="0"/>
          </a:p>
        </p:txBody>
      </p:sp>
    </p:spTree>
    <p:extLst>
      <p:ext uri="{BB962C8B-B14F-4D97-AF65-F5344CB8AC3E}">
        <p14:creationId xmlns:p14="http://schemas.microsoft.com/office/powerpoint/2010/main" val="156324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16" y="736462"/>
            <a:ext cx="872296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32656"/>
            <a:ext cx="8424936" cy="400110"/>
          </a:xfrm>
          <a:prstGeom prst="rect">
            <a:avLst/>
          </a:prstGeom>
          <a:noFill/>
        </p:spPr>
        <p:txBody>
          <a:bodyPr wrap="square" rtlCol="0">
            <a:spAutoFit/>
          </a:bodyPr>
          <a:lstStyle/>
          <a:p>
            <a:pPr marL="285750" lvl="0" indent="-285750">
              <a:buFont typeface="Arial" pitchFamily="34" charset="0"/>
              <a:buChar char="•"/>
            </a:pPr>
            <a:r>
              <a:rPr lang="en-US" sz="2000" dirty="0">
                <a:latin typeface="+mn-lt"/>
              </a:rPr>
              <a:t>Replace trotting poles with a canter pole, four strides from the vertical.</a:t>
            </a:r>
            <a:endParaRPr lang="en-IE" sz="2000" dirty="0">
              <a:latin typeface="+mn-lt"/>
            </a:endParaRPr>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87" y="3717031"/>
            <a:ext cx="8522634" cy="300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3068960"/>
            <a:ext cx="8280920" cy="400110"/>
          </a:xfrm>
          <a:prstGeom prst="rect">
            <a:avLst/>
          </a:prstGeom>
          <a:noFill/>
        </p:spPr>
        <p:txBody>
          <a:bodyPr wrap="square" rtlCol="0">
            <a:spAutoFit/>
          </a:bodyPr>
          <a:lstStyle/>
          <a:p>
            <a:pPr marL="342900" lvl="0" indent="-342900">
              <a:buFont typeface="Arial" pitchFamily="34" charset="0"/>
              <a:buChar char="•"/>
            </a:pPr>
            <a:r>
              <a:rPr lang="en-US" sz="2000" dirty="0">
                <a:latin typeface="+mn-lt"/>
              </a:rPr>
              <a:t>Introduce turning on a quarter circle</a:t>
            </a:r>
            <a:endParaRPr lang="en-IE" sz="2000" dirty="0">
              <a:latin typeface="+mn-lt"/>
            </a:endParaRPr>
          </a:p>
        </p:txBody>
      </p:sp>
      <p:sp>
        <p:nvSpPr>
          <p:cNvPr id="4" name="TextBox 3"/>
          <p:cNvSpPr txBox="1"/>
          <p:nvPr/>
        </p:nvSpPr>
        <p:spPr>
          <a:xfrm>
            <a:off x="3779912" y="1484784"/>
            <a:ext cx="900100" cy="276999"/>
          </a:xfrm>
          <a:prstGeom prst="rect">
            <a:avLst/>
          </a:prstGeom>
          <a:solidFill>
            <a:schemeClr val="bg1"/>
          </a:solidFill>
        </p:spPr>
        <p:txBody>
          <a:bodyPr wrap="square" rtlCol="0">
            <a:spAutoFit/>
          </a:bodyPr>
          <a:lstStyle/>
          <a:p>
            <a:r>
              <a:rPr lang="en-IE" sz="1200" b="1" dirty="0"/>
              <a:t>17.10m</a:t>
            </a:r>
          </a:p>
        </p:txBody>
      </p:sp>
    </p:spTree>
    <p:extLst>
      <p:ext uri="{BB962C8B-B14F-4D97-AF65-F5344CB8AC3E}">
        <p14:creationId xmlns:p14="http://schemas.microsoft.com/office/powerpoint/2010/main" val="3089581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16" y="736462"/>
            <a:ext cx="872296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32656"/>
            <a:ext cx="8424936" cy="400110"/>
          </a:xfrm>
          <a:prstGeom prst="rect">
            <a:avLst/>
          </a:prstGeom>
          <a:noFill/>
        </p:spPr>
        <p:txBody>
          <a:bodyPr wrap="square" rtlCol="0">
            <a:spAutoFit/>
          </a:bodyPr>
          <a:lstStyle/>
          <a:p>
            <a:pPr marL="285750" lvl="0" indent="-285750">
              <a:buFont typeface="Arial" pitchFamily="34" charset="0"/>
              <a:buChar char="•"/>
            </a:pPr>
            <a:r>
              <a:rPr lang="hu-HU" sz="2000" dirty="0">
                <a:latin typeface="+mn-lt"/>
              </a:rPr>
              <a:t>Cseréljük ki az ügetőrudakat, tegyünk rudat négy vágtára a meredektől</a:t>
            </a:r>
            <a:r>
              <a:rPr lang="en-US" sz="2000" dirty="0">
                <a:latin typeface="+mn-lt"/>
              </a:rPr>
              <a:t>.</a:t>
            </a:r>
            <a:endParaRPr lang="en-IE" sz="2000" dirty="0">
              <a:latin typeface="+mn-lt"/>
            </a:endParaRPr>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87" y="3717031"/>
            <a:ext cx="8522634" cy="300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3068960"/>
            <a:ext cx="8280920" cy="400110"/>
          </a:xfrm>
          <a:prstGeom prst="rect">
            <a:avLst/>
          </a:prstGeom>
          <a:noFill/>
        </p:spPr>
        <p:txBody>
          <a:bodyPr wrap="square" rtlCol="0">
            <a:spAutoFit/>
          </a:bodyPr>
          <a:lstStyle/>
          <a:p>
            <a:pPr marL="342900" lvl="0" indent="-342900">
              <a:buFont typeface="Arial" pitchFamily="34" charset="0"/>
              <a:buChar char="•"/>
            </a:pPr>
            <a:r>
              <a:rPr lang="hu-HU" sz="2000" dirty="0">
                <a:latin typeface="+mn-lt"/>
              </a:rPr>
              <a:t>Negyedfordulatot tegyünk (1 m-</a:t>
            </a:r>
            <a:r>
              <a:rPr lang="hu-HU" sz="2000" dirty="0" err="1">
                <a:latin typeface="+mn-lt"/>
              </a:rPr>
              <a:t>rel</a:t>
            </a:r>
            <a:r>
              <a:rPr lang="hu-HU" sz="2000" dirty="0">
                <a:latin typeface="+mn-lt"/>
              </a:rPr>
              <a:t> bővítve vágtából)</a:t>
            </a:r>
            <a:endParaRPr lang="en-IE" sz="2000" dirty="0">
              <a:latin typeface="+mn-lt"/>
            </a:endParaRPr>
          </a:p>
        </p:txBody>
      </p:sp>
      <p:sp>
        <p:nvSpPr>
          <p:cNvPr id="4" name="TextBox 3"/>
          <p:cNvSpPr txBox="1"/>
          <p:nvPr/>
        </p:nvSpPr>
        <p:spPr>
          <a:xfrm>
            <a:off x="3779912" y="1484784"/>
            <a:ext cx="900100" cy="276999"/>
          </a:xfrm>
          <a:prstGeom prst="rect">
            <a:avLst/>
          </a:prstGeom>
          <a:solidFill>
            <a:schemeClr val="bg1"/>
          </a:solidFill>
        </p:spPr>
        <p:txBody>
          <a:bodyPr wrap="square" rtlCol="0">
            <a:spAutoFit/>
          </a:bodyPr>
          <a:lstStyle/>
          <a:p>
            <a:r>
              <a:rPr lang="en-IE" sz="1200" b="1" dirty="0"/>
              <a:t>17.10m</a:t>
            </a:r>
          </a:p>
        </p:txBody>
      </p:sp>
    </p:spTree>
    <p:extLst>
      <p:ext uri="{BB962C8B-B14F-4D97-AF65-F5344CB8AC3E}">
        <p14:creationId xmlns:p14="http://schemas.microsoft.com/office/powerpoint/2010/main" val="2653165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59707"/>
            <a:ext cx="8417991" cy="627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928" y="116632"/>
            <a:ext cx="8417991" cy="400110"/>
          </a:xfrm>
          <a:prstGeom prst="rect">
            <a:avLst/>
          </a:prstGeom>
          <a:noFill/>
        </p:spPr>
        <p:txBody>
          <a:bodyPr wrap="square" rtlCol="0">
            <a:spAutoFit/>
          </a:bodyPr>
          <a:lstStyle/>
          <a:p>
            <a:pPr marL="342900" lvl="0" indent="-342900">
              <a:buFont typeface="Arial" pitchFamily="34" charset="0"/>
              <a:buChar char="•"/>
            </a:pPr>
            <a:r>
              <a:rPr lang="en-US" sz="2000" dirty="0">
                <a:latin typeface="+mn-lt"/>
              </a:rPr>
              <a:t>Develop a turn to half circle to a canter pole. Repeat on both reins.</a:t>
            </a:r>
            <a:endParaRPr lang="en-IE" sz="2000" dirty="0">
              <a:latin typeface="+mn-lt"/>
            </a:endParaRPr>
          </a:p>
        </p:txBody>
      </p:sp>
    </p:spTree>
    <p:extLst>
      <p:ext uri="{BB962C8B-B14F-4D97-AF65-F5344CB8AC3E}">
        <p14:creationId xmlns:p14="http://schemas.microsoft.com/office/powerpoint/2010/main" val="3390154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59707"/>
            <a:ext cx="8417991" cy="627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928" y="116632"/>
            <a:ext cx="8417991" cy="400110"/>
          </a:xfrm>
          <a:prstGeom prst="rect">
            <a:avLst/>
          </a:prstGeom>
          <a:noFill/>
        </p:spPr>
        <p:txBody>
          <a:bodyPr wrap="square" rtlCol="0">
            <a:spAutoFit/>
          </a:bodyPr>
          <a:lstStyle/>
          <a:p>
            <a:pPr marL="342900" lvl="0" indent="-342900">
              <a:buFont typeface="Arial" pitchFamily="34" charset="0"/>
              <a:buChar char="•"/>
            </a:pPr>
            <a:r>
              <a:rPr lang="hu-HU" sz="2000" dirty="0">
                <a:latin typeface="+mn-lt"/>
              </a:rPr>
              <a:t>Forduljunk félkörben vágtában a rúdhoz. Ismételjük mindkét kézen.</a:t>
            </a:r>
            <a:endParaRPr lang="en-IE" sz="2000" dirty="0">
              <a:latin typeface="+mn-lt"/>
            </a:endParaRPr>
          </a:p>
        </p:txBody>
      </p:sp>
    </p:spTree>
    <p:extLst>
      <p:ext uri="{BB962C8B-B14F-4D97-AF65-F5344CB8AC3E}">
        <p14:creationId xmlns:p14="http://schemas.microsoft.com/office/powerpoint/2010/main" val="1569121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98508"/>
            <a:ext cx="8227669" cy="618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5011" y="198398"/>
            <a:ext cx="8032377" cy="400110"/>
          </a:xfrm>
          <a:prstGeom prst="rect">
            <a:avLst/>
          </a:prstGeom>
          <a:noFill/>
        </p:spPr>
        <p:txBody>
          <a:bodyPr wrap="square" rtlCol="0">
            <a:spAutoFit/>
          </a:bodyPr>
          <a:lstStyle/>
          <a:p>
            <a:pPr marL="285750" lvl="0" indent="-285750">
              <a:buFont typeface="Arial" pitchFamily="34" charset="0"/>
              <a:buChar char="•"/>
            </a:pPr>
            <a:r>
              <a:rPr lang="en-US" sz="2000" dirty="0">
                <a:latin typeface="+mn-lt"/>
              </a:rPr>
              <a:t>Replace canter pole with a fence (0.7m – 1.20m). Repeat on both reins.</a:t>
            </a:r>
            <a:endParaRPr lang="en-IE" sz="2000" dirty="0">
              <a:latin typeface="+mn-lt"/>
            </a:endParaRPr>
          </a:p>
        </p:txBody>
      </p:sp>
    </p:spTree>
    <p:extLst>
      <p:ext uri="{BB962C8B-B14F-4D97-AF65-F5344CB8AC3E}">
        <p14:creationId xmlns:p14="http://schemas.microsoft.com/office/powerpoint/2010/main" val="1988191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98508"/>
            <a:ext cx="8227669" cy="618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063" y="0"/>
            <a:ext cx="8032377" cy="707886"/>
          </a:xfrm>
          <a:prstGeom prst="rect">
            <a:avLst/>
          </a:prstGeom>
          <a:noFill/>
        </p:spPr>
        <p:txBody>
          <a:bodyPr wrap="square" rtlCol="0">
            <a:spAutoFit/>
          </a:bodyPr>
          <a:lstStyle/>
          <a:p>
            <a:pPr marL="285750" lvl="0" indent="-285750">
              <a:buFont typeface="Arial" pitchFamily="34" charset="0"/>
              <a:buChar char="•"/>
            </a:pPr>
            <a:r>
              <a:rPr lang="hu-HU" sz="2000" dirty="0">
                <a:latin typeface="+mn-lt"/>
              </a:rPr>
              <a:t>A rudat helyettesítsük ugrással </a:t>
            </a:r>
            <a:r>
              <a:rPr lang="en-US" sz="2000" dirty="0">
                <a:latin typeface="+mn-lt"/>
              </a:rPr>
              <a:t>(0.7m – 1.20m). </a:t>
            </a:r>
            <a:r>
              <a:rPr lang="hu-HU" sz="2000" dirty="0">
                <a:latin typeface="+mn-lt"/>
              </a:rPr>
              <a:t>Ismételjük meg mindkét kézen</a:t>
            </a:r>
            <a:r>
              <a:rPr lang="en-US" sz="2000" dirty="0">
                <a:latin typeface="+mn-lt"/>
              </a:rPr>
              <a:t>.</a:t>
            </a:r>
            <a:endParaRPr lang="en-IE" sz="2000" dirty="0">
              <a:latin typeface="+mn-lt"/>
            </a:endParaRPr>
          </a:p>
        </p:txBody>
      </p:sp>
    </p:spTree>
    <p:extLst>
      <p:ext uri="{BB962C8B-B14F-4D97-AF65-F5344CB8AC3E}">
        <p14:creationId xmlns:p14="http://schemas.microsoft.com/office/powerpoint/2010/main" val="945511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1" y="1442989"/>
            <a:ext cx="8859986" cy="424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476672"/>
            <a:ext cx="8280920" cy="707886"/>
          </a:xfrm>
          <a:prstGeom prst="rect">
            <a:avLst/>
          </a:prstGeom>
          <a:noFill/>
        </p:spPr>
        <p:txBody>
          <a:bodyPr wrap="square" rtlCol="0">
            <a:spAutoFit/>
          </a:bodyPr>
          <a:lstStyle/>
          <a:p>
            <a:pPr marL="342900" lvl="0" indent="-342900">
              <a:buFont typeface="Arial" pitchFamily="34" charset="0"/>
              <a:buChar char="•"/>
            </a:pPr>
            <a:r>
              <a:rPr lang="en-US" sz="2000" dirty="0">
                <a:latin typeface="+mn-lt"/>
              </a:rPr>
              <a:t>Take away middle pole and work on half circle (3 and 4 strides). Repeat on both reins</a:t>
            </a:r>
            <a:endParaRPr lang="en-IE" sz="2000" dirty="0">
              <a:latin typeface="+mn-lt"/>
            </a:endParaRPr>
          </a:p>
        </p:txBody>
      </p:sp>
      <p:pic>
        <p:nvPicPr>
          <p:cNvPr id="4" name="Picture 4" descr="HSI logo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927" y="5949280"/>
            <a:ext cx="11255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139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1" y="1442989"/>
            <a:ext cx="8859986" cy="424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476672"/>
            <a:ext cx="8280920" cy="707886"/>
          </a:xfrm>
          <a:prstGeom prst="rect">
            <a:avLst/>
          </a:prstGeom>
          <a:noFill/>
        </p:spPr>
        <p:txBody>
          <a:bodyPr wrap="square" rtlCol="0">
            <a:spAutoFit/>
          </a:bodyPr>
          <a:lstStyle/>
          <a:p>
            <a:pPr marL="342900" lvl="0" indent="-342900">
              <a:buFont typeface="Arial" pitchFamily="34" charset="0"/>
              <a:buChar char="•"/>
            </a:pPr>
            <a:r>
              <a:rPr lang="hu-HU" sz="2000" dirty="0">
                <a:latin typeface="+mn-lt"/>
              </a:rPr>
              <a:t>A középső rudat távolítsuk el, és dolgozzunk félkörön (3 és 4 vágta). Ismételjük meg mindkét kézen.</a:t>
            </a:r>
            <a:endParaRPr lang="en-IE" sz="2000" dirty="0">
              <a:latin typeface="+mn-lt"/>
            </a:endParaRPr>
          </a:p>
        </p:txBody>
      </p:sp>
    </p:spTree>
    <p:extLst>
      <p:ext uri="{BB962C8B-B14F-4D97-AF65-F5344CB8AC3E}">
        <p14:creationId xmlns:p14="http://schemas.microsoft.com/office/powerpoint/2010/main" val="364319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 y="1484784"/>
            <a:ext cx="9106849" cy="431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332656"/>
            <a:ext cx="7920880" cy="1015663"/>
          </a:xfrm>
          <a:prstGeom prst="rect">
            <a:avLst/>
          </a:prstGeom>
          <a:noFill/>
        </p:spPr>
        <p:txBody>
          <a:bodyPr wrap="square" rtlCol="0">
            <a:spAutoFit/>
          </a:bodyPr>
          <a:lstStyle/>
          <a:p>
            <a:pPr marL="285750" lvl="0" indent="-285750">
              <a:buFont typeface="Arial" pitchFamily="34" charset="0"/>
              <a:buChar char="•"/>
            </a:pPr>
            <a:r>
              <a:rPr lang="hu-HU" sz="2000" dirty="0">
                <a:latin typeface="+mj-lt"/>
              </a:rPr>
              <a:t>Kezdjük a gyakorlatot ismét vágtából, az első pár alkalommal rúddal. Ismételjük meg a gyakorlatot </a:t>
            </a:r>
            <a:r>
              <a:rPr lang="en-US" sz="2000" dirty="0">
                <a:latin typeface="+mj-lt"/>
              </a:rPr>
              <a:t> 1.20</a:t>
            </a:r>
            <a:r>
              <a:rPr lang="hu-HU" sz="2000" dirty="0">
                <a:latin typeface="+mj-lt"/>
              </a:rPr>
              <a:t> </a:t>
            </a:r>
            <a:r>
              <a:rPr lang="en-US" sz="2000" dirty="0">
                <a:latin typeface="+mj-lt"/>
              </a:rPr>
              <a:t>m</a:t>
            </a:r>
            <a:r>
              <a:rPr lang="hu-HU" sz="2000" dirty="0">
                <a:latin typeface="+mj-lt"/>
              </a:rPr>
              <a:t>-es</a:t>
            </a:r>
            <a:r>
              <a:rPr lang="en-US" sz="2000" dirty="0">
                <a:latin typeface="+mj-lt"/>
              </a:rPr>
              <a:t> </a:t>
            </a:r>
            <a:r>
              <a:rPr lang="hu-HU" sz="2000" dirty="0">
                <a:latin typeface="+mj-lt"/>
              </a:rPr>
              <a:t>meredekkel is</a:t>
            </a:r>
            <a:endParaRPr lang="en-IE" sz="2000" dirty="0">
              <a:latin typeface="+mj-lt"/>
            </a:endParaRPr>
          </a:p>
          <a:p>
            <a:r>
              <a:rPr lang="en-GB" sz="2000" dirty="0">
                <a:latin typeface="+mj-lt"/>
              </a:rPr>
              <a:t> </a:t>
            </a:r>
            <a:endParaRPr lang="en-IE" sz="2000" dirty="0">
              <a:latin typeface="+mj-lt"/>
            </a:endParaRPr>
          </a:p>
        </p:txBody>
      </p:sp>
    </p:spTree>
    <p:extLst>
      <p:ext uri="{BB962C8B-B14F-4D97-AF65-F5344CB8AC3E}">
        <p14:creationId xmlns:p14="http://schemas.microsoft.com/office/powerpoint/2010/main" val="28051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37" y="0"/>
            <a:ext cx="8229600" cy="1143000"/>
          </a:xfrm>
        </p:spPr>
        <p:txBody>
          <a:bodyPr/>
          <a:lstStyle/>
          <a:p>
            <a:r>
              <a:rPr lang="en-IE" b="1" dirty="0"/>
              <a:t>Module 4</a:t>
            </a:r>
            <a:r>
              <a:rPr lang="en-IE" dirty="0"/>
              <a:t>	</a:t>
            </a:r>
          </a:p>
        </p:txBody>
      </p:sp>
      <p:sp>
        <p:nvSpPr>
          <p:cNvPr id="3" name="Content Placeholder 2"/>
          <p:cNvSpPr>
            <a:spLocks noGrp="1"/>
          </p:cNvSpPr>
          <p:nvPr>
            <p:ph idx="1"/>
          </p:nvPr>
        </p:nvSpPr>
        <p:spPr>
          <a:xfrm>
            <a:off x="420265" y="1201985"/>
            <a:ext cx="8229600" cy="4525963"/>
          </a:xfrm>
        </p:spPr>
        <p:txBody>
          <a:bodyPr>
            <a:normAutofit fontScale="92500" lnSpcReduction="10000"/>
          </a:bodyPr>
          <a:lstStyle/>
          <a:p>
            <a:pPr marL="0" indent="0">
              <a:buNone/>
            </a:pPr>
            <a:r>
              <a:rPr lang="en-IE" b="1" dirty="0"/>
              <a:t>Outcomes: At the end of this session the coach will be able to: </a:t>
            </a:r>
          </a:p>
          <a:p>
            <a:r>
              <a:rPr lang="en-GB" dirty="0"/>
              <a:t>Coach the rider to a jump 1.20m course. The rider will be able to go evenly or add on various lines, both straight and bending as required.</a:t>
            </a:r>
          </a:p>
          <a:p>
            <a:pPr marL="0" indent="0">
              <a:buNone/>
            </a:pPr>
            <a:endParaRPr lang="en-IE" dirty="0"/>
          </a:p>
          <a:p>
            <a:r>
              <a:rPr lang="en-GB" dirty="0"/>
              <a:t>Coach the rider to go </a:t>
            </a:r>
            <a:r>
              <a:rPr lang="en-GB" b="1" dirty="0"/>
              <a:t>against the clock</a:t>
            </a:r>
            <a:r>
              <a:rPr lang="en-GB" dirty="0"/>
              <a:t> with the emphasis on turning and increasing the tempo and rhythm, while maintaining a twelve foot stride on distances.</a:t>
            </a:r>
            <a:endParaRPr lang="en-IE" dirty="0"/>
          </a:p>
          <a:p>
            <a:pPr marL="0" indent="0">
              <a:buNone/>
            </a:pPr>
            <a:endParaRPr lang="en-IE" dirty="0"/>
          </a:p>
        </p:txBody>
      </p:sp>
      <p:pic>
        <p:nvPicPr>
          <p:cNvPr id="4"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733256"/>
            <a:ext cx="11255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40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GB" b="1" dirty="0"/>
              <a:t>Module 2</a:t>
            </a:r>
          </a:p>
        </p:txBody>
      </p:sp>
      <p:sp>
        <p:nvSpPr>
          <p:cNvPr id="5123" name="Rectangle 3"/>
          <p:cNvSpPr>
            <a:spLocks noGrp="1" noChangeArrowheads="1"/>
          </p:cNvSpPr>
          <p:nvPr>
            <p:ph idx="1"/>
          </p:nvPr>
        </p:nvSpPr>
        <p:spPr>
          <a:xfrm>
            <a:off x="107504" y="1628800"/>
            <a:ext cx="8639621" cy="4896544"/>
          </a:xfrm>
        </p:spPr>
        <p:txBody>
          <a:bodyPr>
            <a:normAutofit lnSpcReduction="10000"/>
          </a:bodyPr>
          <a:lstStyle/>
          <a:p>
            <a:pPr marL="0" indent="0">
              <a:buNone/>
            </a:pPr>
            <a:r>
              <a:rPr lang="en-GB" sz="2400" dirty="0">
                <a:solidFill>
                  <a:srgbClr val="FF0000"/>
                </a:solidFill>
              </a:rPr>
              <a:t>A) </a:t>
            </a:r>
            <a:r>
              <a:rPr lang="en-GB" sz="2400" dirty="0"/>
              <a:t>	Coach the rider to be able to trot over trotting poles to a 	fence of 1.10m and in canter to be able to count in 	strides 	while riding various distances to canter pole(s) / fence(s) in 	multiple lines, going evenly or adding a stride as required, on 	straight or bending lines.</a:t>
            </a:r>
          </a:p>
          <a:p>
            <a:pPr marL="0" indent="0">
              <a:buNone/>
            </a:pPr>
            <a:endParaRPr lang="en-IE" sz="2400" dirty="0"/>
          </a:p>
          <a:p>
            <a:pPr marL="0" indent="0">
              <a:buNone/>
            </a:pPr>
            <a:r>
              <a:rPr lang="en-GB" sz="2400" dirty="0">
                <a:solidFill>
                  <a:srgbClr val="FF0000"/>
                </a:solidFill>
              </a:rPr>
              <a:t>B) </a:t>
            </a:r>
            <a:r>
              <a:rPr lang="en-GB" sz="2400" dirty="0"/>
              <a:t>	The rider to be able to canter to canter pole(s) / fence(s) 	as a single exercise and on multiple 	lines, going evenly 	or adding a stride, on straight and bending lines as required.</a:t>
            </a:r>
          </a:p>
          <a:p>
            <a:pPr marL="0" indent="0">
              <a:buNone/>
            </a:pPr>
            <a:endParaRPr lang="en-IE" sz="2400" dirty="0"/>
          </a:p>
          <a:p>
            <a:pPr marL="0" indent="0">
              <a:buNone/>
            </a:pPr>
            <a:r>
              <a:rPr lang="en-GB" sz="2400" dirty="0">
                <a:solidFill>
                  <a:srgbClr val="FF0000"/>
                </a:solidFill>
              </a:rPr>
              <a:t>C) </a:t>
            </a:r>
            <a:r>
              <a:rPr lang="en-GB" sz="2400" b="1" dirty="0"/>
              <a:t>	</a:t>
            </a:r>
            <a:r>
              <a:rPr lang="en-GB" sz="2400" dirty="0"/>
              <a:t>The rider to be able to canter to fences using canter poles 	and go evenly or add on lines	both straight and bending.</a:t>
            </a:r>
            <a:endParaRPr lang="en-IE" sz="2400" dirty="0"/>
          </a:p>
          <a:p>
            <a:pPr marL="0" indent="0">
              <a:buNone/>
            </a:pPr>
            <a:r>
              <a:rPr lang="en-GB" sz="2400" dirty="0"/>
              <a:t> </a:t>
            </a:r>
            <a:endParaRPr lang="en-IE" sz="2400" dirty="0"/>
          </a:p>
          <a:p>
            <a:pPr eaLnBrk="1" hangingPunct="1"/>
            <a:endParaRPr lang="en-GB" sz="2400" dirty="0"/>
          </a:p>
        </p:txBody>
      </p:sp>
      <p:pic>
        <p:nvPicPr>
          <p:cNvPr id="5124"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428625"/>
            <a:ext cx="11255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37" y="0"/>
            <a:ext cx="8229600" cy="1143000"/>
          </a:xfrm>
        </p:spPr>
        <p:txBody>
          <a:bodyPr/>
          <a:lstStyle/>
          <a:p>
            <a:r>
              <a:rPr lang="en-IE" b="1" dirty="0"/>
              <a:t>Modul 4</a:t>
            </a:r>
            <a:r>
              <a:rPr lang="en-IE" dirty="0"/>
              <a:t>	</a:t>
            </a:r>
          </a:p>
        </p:txBody>
      </p:sp>
      <p:sp>
        <p:nvSpPr>
          <p:cNvPr id="3" name="Content Placeholder 2"/>
          <p:cNvSpPr>
            <a:spLocks noGrp="1"/>
          </p:cNvSpPr>
          <p:nvPr>
            <p:ph idx="1"/>
          </p:nvPr>
        </p:nvSpPr>
        <p:spPr>
          <a:xfrm>
            <a:off x="420265" y="1201985"/>
            <a:ext cx="8229600" cy="4525963"/>
          </a:xfrm>
        </p:spPr>
        <p:txBody>
          <a:bodyPr>
            <a:normAutofit fontScale="92500" lnSpcReduction="20000"/>
          </a:bodyPr>
          <a:lstStyle/>
          <a:p>
            <a:pPr marL="0" indent="0">
              <a:buNone/>
            </a:pPr>
            <a:r>
              <a:rPr lang="hu-HU" b="1" dirty="0"/>
              <a:t>Eredmény</a:t>
            </a:r>
            <a:r>
              <a:rPr lang="en-GB" b="1" dirty="0"/>
              <a:t>: </a:t>
            </a:r>
            <a:r>
              <a:rPr lang="hu-HU" b="1" dirty="0"/>
              <a:t>A kurzus során az edző a következőket sajátítja el</a:t>
            </a:r>
            <a:endParaRPr lang="en-GB" b="1" dirty="0"/>
          </a:p>
          <a:p>
            <a:r>
              <a:rPr lang="hu-HU" dirty="0"/>
              <a:t>A lovast felkészíti 1.20 m pálya ugratására. A lovas képes lesz folyamatos vágtaugrásokkal, vagy eggyel több vágtaugrást megtéve vonalakat és íveket lovagolni.</a:t>
            </a:r>
            <a:endParaRPr lang="en-GB" dirty="0"/>
          </a:p>
          <a:p>
            <a:pPr marL="0" indent="0">
              <a:buNone/>
            </a:pPr>
            <a:endParaRPr lang="en-IE" dirty="0"/>
          </a:p>
          <a:p>
            <a:r>
              <a:rPr lang="hu-HU" dirty="0"/>
              <a:t>A lovast felkészíti hibaidős pályák lovaglására, a fordulók helyes lovaglásával, fokozott iramban, és ritmusban, megtartva az egyenletes 3.60 m-es vágtaugrásokat.</a:t>
            </a:r>
            <a:endParaRPr lang="en-IE" dirty="0"/>
          </a:p>
          <a:p>
            <a:pPr marL="0" indent="0">
              <a:buNone/>
            </a:pPr>
            <a:endParaRPr lang="en-IE" dirty="0"/>
          </a:p>
        </p:txBody>
      </p:sp>
    </p:spTree>
    <p:extLst>
      <p:ext uri="{BB962C8B-B14F-4D97-AF65-F5344CB8AC3E}">
        <p14:creationId xmlns:p14="http://schemas.microsoft.com/office/powerpoint/2010/main" val="3986678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3" y="0"/>
            <a:ext cx="94307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88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GB" b="1" dirty="0"/>
              <a:t>Modul 2</a:t>
            </a:r>
          </a:p>
        </p:txBody>
      </p:sp>
      <p:sp>
        <p:nvSpPr>
          <p:cNvPr id="5123" name="Rectangle 3"/>
          <p:cNvSpPr>
            <a:spLocks noGrp="1" noChangeArrowheads="1"/>
          </p:cNvSpPr>
          <p:nvPr>
            <p:ph idx="1"/>
          </p:nvPr>
        </p:nvSpPr>
        <p:spPr>
          <a:xfrm>
            <a:off x="252189" y="1196752"/>
            <a:ext cx="8639621" cy="4896544"/>
          </a:xfrm>
        </p:spPr>
        <p:txBody>
          <a:bodyPr>
            <a:normAutofit lnSpcReduction="10000"/>
          </a:bodyPr>
          <a:lstStyle/>
          <a:p>
            <a:pPr marL="0" indent="0">
              <a:buNone/>
            </a:pPr>
            <a:r>
              <a:rPr lang="en-GB" sz="2400" dirty="0">
                <a:solidFill>
                  <a:srgbClr val="FF0000"/>
                </a:solidFill>
              </a:rPr>
              <a:t>A) </a:t>
            </a:r>
            <a:r>
              <a:rPr lang="en-GB" sz="2400" dirty="0"/>
              <a:t>	</a:t>
            </a:r>
            <a:r>
              <a:rPr lang="hu-HU" sz="2400" dirty="0" err="1" smtClean="0"/>
              <a:t>Ügetőrudak</a:t>
            </a:r>
            <a:r>
              <a:rPr lang="hu-HU" sz="2400" dirty="0" smtClean="0"/>
              <a:t> (Járóiskola </a:t>
            </a:r>
            <a:r>
              <a:rPr lang="hu-HU" sz="2400" dirty="0"/>
              <a:t>segítségével </a:t>
            </a:r>
            <a:r>
              <a:rPr lang="hu-HU" sz="2400" dirty="0" smtClean="0"/>
              <a:t>)1.10 </a:t>
            </a:r>
            <a:r>
              <a:rPr lang="hu-HU" sz="2400" dirty="0"/>
              <a:t>méteres ugrás 	megugratása ügetésből, majd vágtában különböző számú 	vágtaugrásra elhelyezett rúd/ugrás teljesítése tudatos, 	egyforma vágtaugrásokkal haladva, illetve eggyel több 	vágtaugrást megtéve, egyenes vonalon vagy íven</a:t>
            </a:r>
            <a:endParaRPr lang="en-GB" sz="2400" dirty="0"/>
          </a:p>
          <a:p>
            <a:pPr marL="0" indent="0">
              <a:buNone/>
            </a:pPr>
            <a:endParaRPr lang="en-IE" sz="2400" dirty="0"/>
          </a:p>
          <a:p>
            <a:pPr marL="0" indent="0">
              <a:buNone/>
            </a:pPr>
            <a:r>
              <a:rPr lang="en-GB" sz="2400" dirty="0">
                <a:solidFill>
                  <a:srgbClr val="FF0000"/>
                </a:solidFill>
              </a:rPr>
              <a:t>B) </a:t>
            </a:r>
            <a:r>
              <a:rPr lang="en-GB" sz="2400" dirty="0"/>
              <a:t>	</a:t>
            </a:r>
            <a:r>
              <a:rPr lang="hu-HU" sz="2400" dirty="0"/>
              <a:t>A lovas képes legyen egyforma ütemben átvágtázni rudakon, 	valamint ugrásokat megugratni, illetve vonalakat teljesíteni, 	akár eggyel több vágtaugrást megtéve, egyenes vonalon vagy 	íven</a:t>
            </a:r>
            <a:endParaRPr lang="en-IE" sz="2400" dirty="0"/>
          </a:p>
          <a:p>
            <a:pPr marL="0" indent="0">
              <a:buNone/>
            </a:pPr>
            <a:r>
              <a:rPr lang="en-GB" sz="2400" dirty="0">
                <a:solidFill>
                  <a:srgbClr val="FF0000"/>
                </a:solidFill>
              </a:rPr>
              <a:t>C) </a:t>
            </a:r>
            <a:r>
              <a:rPr lang="en-GB" sz="2400" b="1" dirty="0"/>
              <a:t>	</a:t>
            </a:r>
            <a:r>
              <a:rPr lang="hu-HU" sz="2400" dirty="0"/>
              <a:t>A lovas vágtában beosztórúd segítségével megközelíti az 	ugrást, egyforma ütemben haladva, egyenes vonalon vagy 	íven, akár eggyel több vágtaugrást megtéve</a:t>
            </a:r>
            <a:endParaRPr lang="en-IE" sz="2400" dirty="0"/>
          </a:p>
        </p:txBody>
      </p:sp>
    </p:spTree>
    <p:extLst>
      <p:ext uri="{BB962C8B-B14F-4D97-AF65-F5344CB8AC3E}">
        <p14:creationId xmlns:p14="http://schemas.microsoft.com/office/powerpoint/2010/main" val="41057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95536" y="401613"/>
            <a:ext cx="7924800" cy="1143000"/>
          </a:xfrm>
        </p:spPr>
        <p:txBody>
          <a:bodyPr/>
          <a:lstStyle/>
          <a:p>
            <a:pPr eaLnBrk="1" hangingPunct="1"/>
            <a:r>
              <a:rPr lang="en-GB" b="1" dirty="0"/>
              <a:t>Module 3</a:t>
            </a:r>
          </a:p>
        </p:txBody>
      </p:sp>
      <p:sp>
        <p:nvSpPr>
          <p:cNvPr id="7171" name="Rectangle 3"/>
          <p:cNvSpPr>
            <a:spLocks noGrp="1" noChangeArrowheads="1"/>
          </p:cNvSpPr>
          <p:nvPr>
            <p:ph idx="1"/>
          </p:nvPr>
        </p:nvSpPr>
        <p:spPr>
          <a:xfrm>
            <a:off x="467544" y="2132856"/>
            <a:ext cx="8229600" cy="4525963"/>
          </a:xfrm>
        </p:spPr>
        <p:txBody>
          <a:bodyPr/>
          <a:lstStyle/>
          <a:p>
            <a:pPr marL="0" indent="0" algn="just" eaLnBrk="1" hangingPunct="1">
              <a:buNone/>
            </a:pPr>
            <a:r>
              <a:rPr lang="en-GB" dirty="0"/>
              <a:t>The rider should be able to turn back on fences using a progressive exercise starting from trot to canter poles and then from canter to canter poles and eventually introducing fences up to 1.20m at the end of the turns.</a:t>
            </a:r>
            <a:endParaRPr lang="en-GB" b="1" dirty="0"/>
          </a:p>
          <a:p>
            <a:pPr eaLnBrk="1" hangingPunct="1"/>
            <a:endParaRPr lang="en-GB" dirty="0"/>
          </a:p>
        </p:txBody>
      </p:sp>
      <p:pic>
        <p:nvPicPr>
          <p:cNvPr id="7172" name="Picture 4" descr="HSI logo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428625"/>
            <a:ext cx="11255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TotalTime>
  <Words>1654</Words>
  <Application>Microsoft Office PowerPoint</Application>
  <PresentationFormat>Diavetítés a képernyőre (4:3 oldalarány)</PresentationFormat>
  <Paragraphs>219</Paragraphs>
  <Slides>71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71</vt:i4>
      </vt:variant>
    </vt:vector>
  </HeadingPairs>
  <TitlesOfParts>
    <vt:vector size="75" baseType="lpstr">
      <vt:lpstr>Arial</vt:lpstr>
      <vt:lpstr>Calibri</vt:lpstr>
      <vt:lpstr>Wingdings</vt:lpstr>
      <vt:lpstr>Office Theme</vt:lpstr>
      <vt:lpstr>HSI Level 2</vt:lpstr>
      <vt:lpstr>2-es szintű edző</vt:lpstr>
      <vt:lpstr>PowerPoint bemutató</vt:lpstr>
      <vt:lpstr>PowerPoint bemutató</vt:lpstr>
      <vt:lpstr>Module 1</vt:lpstr>
      <vt:lpstr>Modul 1</vt:lpstr>
      <vt:lpstr>Module 2</vt:lpstr>
      <vt:lpstr>Modul 2</vt:lpstr>
      <vt:lpstr>Module 3</vt:lpstr>
      <vt:lpstr>Modul 3</vt:lpstr>
      <vt:lpstr>Module 4</vt:lpstr>
      <vt:lpstr>Modul 4</vt:lpstr>
      <vt:lpstr>Key Points to be included in every Session </vt:lpstr>
      <vt:lpstr>Főbb edzési alapelvek minden edzésre vonatkozóan</vt:lpstr>
      <vt:lpstr>Light Seat over Cavaletti </vt:lpstr>
      <vt:lpstr>Könnyített ülés cavaletti felett</vt:lpstr>
      <vt:lpstr>5 Phases of the Jump </vt:lpstr>
      <vt:lpstr>Az ugrás 5 fázisa</vt:lpstr>
      <vt:lpstr>Module 1 (B)</vt:lpstr>
      <vt:lpstr>Modul 1 (B)</vt:lpstr>
      <vt:lpstr>A – Attend to the Practice of the Horse and Rider </vt:lpstr>
      <vt:lpstr>E – Ellenőrizzük és kísérjük figyelemmel a feladat  végrhajtását</vt:lpstr>
      <vt:lpstr>Trot through to 3 bounces of cross poles, one stride to a cross pole 3m, 3.5m, 3.5m, 6.5m</vt:lpstr>
      <vt:lpstr>Ügetésből három be-ki X-ekből majd egy vágtaugrásra a következő X 3m, 3.5m, 3.5m, 6.5m </vt:lpstr>
      <vt:lpstr>PowerPoint bemutató</vt:lpstr>
      <vt:lpstr>PowerPoint bemutató</vt:lpstr>
      <vt:lpstr>PowerPoint bemutató</vt:lpstr>
      <vt:lpstr>PowerPoint bemutató</vt:lpstr>
      <vt:lpstr>Note</vt:lpstr>
      <vt:lpstr>Jegyezzük meg:</vt:lpstr>
      <vt:lpstr>Module 2 A</vt:lpstr>
      <vt:lpstr>Modul 2 A</vt:lpstr>
      <vt:lpstr>PowerPoint bemutató</vt:lpstr>
      <vt:lpstr>PowerPoint bemutató</vt:lpstr>
      <vt:lpstr>PowerPoint bemutató</vt:lpstr>
      <vt:lpstr>PowerPoint bemutató</vt:lpstr>
      <vt:lpstr>PowerPoint bemutató</vt:lpstr>
      <vt:lpstr>PowerPoint bemutató</vt:lpstr>
      <vt:lpstr>Module 2 B</vt:lpstr>
      <vt:lpstr>Modul 2 B</vt:lpstr>
      <vt:lpstr>PowerPoint bemutató</vt:lpstr>
      <vt:lpstr>PowerPoint bemutató</vt:lpstr>
      <vt:lpstr>PowerPoint bemutató</vt:lpstr>
      <vt:lpstr>Module 2 C</vt:lpstr>
      <vt:lpstr>Modul 2 C</vt:lpstr>
      <vt:lpstr>PowerPoint bemutató</vt:lpstr>
      <vt:lpstr>PowerPoint bemutató</vt:lpstr>
      <vt:lpstr>PowerPoint bemutató</vt:lpstr>
      <vt:lpstr>PowerPoint bemutató</vt:lpstr>
      <vt:lpstr>PowerPoint bemutató</vt:lpstr>
      <vt:lpstr>Module 3</vt:lpstr>
      <vt:lpstr>Modul 3</vt:lpstr>
      <vt:lpstr>PowerPoint bemutató</vt:lpstr>
      <vt:lpstr>PowerPoint bemutató</vt:lpstr>
      <vt:lpstr> Introduce turning on a quarter circle (3) strides from trot </vt:lpstr>
      <vt:lpstr> Negyed körön lovagoljunk fordulatot (3) vágtaugrás, ügetésből kezdve a gyakorlatot.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Module 4 </vt:lpstr>
      <vt:lpstr>Modul 4 </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 Level 2</dc:title>
  <dc:creator>Alison Corbally</dc:creator>
  <cp:lastModifiedBy>Balázs</cp:lastModifiedBy>
  <cp:revision>87</cp:revision>
  <cp:lastPrinted>2014-02-03T15:26:21Z</cp:lastPrinted>
  <dcterms:created xsi:type="dcterms:W3CDTF">2007-02-27T11:26:18Z</dcterms:created>
  <dcterms:modified xsi:type="dcterms:W3CDTF">2022-10-04T13:00:18Z</dcterms:modified>
</cp:coreProperties>
</file>