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6" r:id="rId2"/>
    <p:sldId id="276" r:id="rId3"/>
    <p:sldId id="257" r:id="rId4"/>
    <p:sldId id="277" r:id="rId5"/>
    <p:sldId id="258" r:id="rId6"/>
    <p:sldId id="278" r:id="rId7"/>
    <p:sldId id="259" r:id="rId8"/>
    <p:sldId id="279" r:id="rId9"/>
    <p:sldId id="260" r:id="rId10"/>
    <p:sldId id="280" r:id="rId11"/>
    <p:sldId id="261" r:id="rId12"/>
    <p:sldId id="281" r:id="rId13"/>
    <p:sldId id="262" r:id="rId14"/>
    <p:sldId id="282" r:id="rId15"/>
    <p:sldId id="263" r:id="rId16"/>
    <p:sldId id="283" r:id="rId17"/>
    <p:sldId id="264" r:id="rId18"/>
    <p:sldId id="284" r:id="rId19"/>
    <p:sldId id="286" r:id="rId20"/>
    <p:sldId id="265" r:id="rId21"/>
    <p:sldId id="266" r:id="rId22"/>
    <p:sldId id="285" r:id="rId23"/>
    <p:sldId id="268" r:id="rId24"/>
    <p:sldId id="287" r:id="rId25"/>
    <p:sldId id="269" r:id="rId26"/>
    <p:sldId id="288" r:id="rId27"/>
    <p:sldId id="267" r:id="rId28"/>
    <p:sldId id="289" r:id="rId29"/>
    <p:sldId id="270" r:id="rId30"/>
    <p:sldId id="290" r:id="rId31"/>
    <p:sldId id="291" r:id="rId32"/>
    <p:sldId id="271" r:id="rId33"/>
    <p:sldId id="272" r:id="rId34"/>
    <p:sldId id="292" r:id="rId35"/>
    <p:sldId id="273" r:id="rId36"/>
    <p:sldId id="293" r:id="rId37"/>
    <p:sldId id="274" r:id="rId38"/>
    <p:sldId id="294" r:id="rId39"/>
    <p:sldId id="275" r:id="rId40"/>
    <p:sldId id="295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04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887A56-4E22-4E16-98D2-2A7CF92C3C36}" type="datetimeFigureOut">
              <a:rPr lang="hu-HU" smtClean="0"/>
              <a:t>2022. 09. 29.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4F58D5-EBF0-4285-AF81-E2C647B24C0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6983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4F58D5-EBF0-4285-AF81-E2C647B24C04}" type="slidenum">
              <a:rPr lang="hu-HU" smtClean="0"/>
              <a:t>36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82018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41C3-14AE-46F5-85D4-12E9B0BFEF5D}" type="datetimeFigureOut">
              <a:rPr lang="en-IE" smtClean="0"/>
              <a:t>29/09/2022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715D2-6D60-4EC8-9358-B168068545A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7158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41C3-14AE-46F5-85D4-12E9B0BFEF5D}" type="datetimeFigureOut">
              <a:rPr lang="en-IE" smtClean="0"/>
              <a:t>29/09/2022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715D2-6D60-4EC8-9358-B168068545A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73023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41C3-14AE-46F5-85D4-12E9B0BFEF5D}" type="datetimeFigureOut">
              <a:rPr lang="en-IE" smtClean="0"/>
              <a:t>29/09/2022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715D2-6D60-4EC8-9358-B168068545A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12892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41C3-14AE-46F5-85D4-12E9B0BFEF5D}" type="datetimeFigureOut">
              <a:rPr lang="en-IE" smtClean="0"/>
              <a:t>29/09/2022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715D2-6D60-4EC8-9358-B168068545A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32255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41C3-14AE-46F5-85D4-12E9B0BFEF5D}" type="datetimeFigureOut">
              <a:rPr lang="en-IE" smtClean="0"/>
              <a:t>29/09/2022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715D2-6D60-4EC8-9358-B168068545A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27491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41C3-14AE-46F5-85D4-12E9B0BFEF5D}" type="datetimeFigureOut">
              <a:rPr lang="en-IE" smtClean="0"/>
              <a:t>29/09/2022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715D2-6D60-4EC8-9358-B168068545A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01970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41C3-14AE-46F5-85D4-12E9B0BFEF5D}" type="datetimeFigureOut">
              <a:rPr lang="en-IE" smtClean="0"/>
              <a:t>29/09/2022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715D2-6D60-4EC8-9358-B168068545A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96910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41C3-14AE-46F5-85D4-12E9B0BFEF5D}" type="datetimeFigureOut">
              <a:rPr lang="en-IE" smtClean="0"/>
              <a:t>29/09/2022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715D2-6D60-4EC8-9358-B168068545A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50596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41C3-14AE-46F5-85D4-12E9B0BFEF5D}" type="datetimeFigureOut">
              <a:rPr lang="en-IE" smtClean="0"/>
              <a:t>29/09/2022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715D2-6D60-4EC8-9358-B168068545A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28826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41C3-14AE-46F5-85D4-12E9B0BFEF5D}" type="datetimeFigureOut">
              <a:rPr lang="en-IE" smtClean="0"/>
              <a:t>29/09/2022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715D2-6D60-4EC8-9358-B168068545A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49523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41C3-14AE-46F5-85D4-12E9B0BFEF5D}" type="datetimeFigureOut">
              <a:rPr lang="en-IE" smtClean="0"/>
              <a:t>29/09/2022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715D2-6D60-4EC8-9358-B168068545A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58588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F41C3-14AE-46F5-85D4-12E9B0BFEF5D}" type="datetimeFigureOut">
              <a:rPr lang="en-IE" smtClean="0"/>
              <a:t>29/09/2022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715D2-6D60-4EC8-9358-B168068545A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63193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620688"/>
            <a:ext cx="7772400" cy="1470025"/>
          </a:xfrm>
        </p:spPr>
        <p:txBody>
          <a:bodyPr/>
          <a:lstStyle/>
          <a:p>
            <a:r>
              <a:rPr lang="en-IE" dirty="0"/>
              <a:t>Horse Sport Ireland 	</a:t>
            </a:r>
            <a:br>
              <a:rPr lang="en-IE" dirty="0"/>
            </a:br>
            <a:r>
              <a:rPr lang="en-IE" dirty="0"/>
              <a:t>Level 2 Coach Course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2993358"/>
            <a:ext cx="6400800" cy="1752600"/>
          </a:xfrm>
        </p:spPr>
        <p:txBody>
          <a:bodyPr>
            <a:normAutofit/>
          </a:bodyPr>
          <a:lstStyle/>
          <a:p>
            <a:r>
              <a:rPr lang="en-IE" sz="4000" b="1" dirty="0">
                <a:solidFill>
                  <a:schemeClr val="tx1"/>
                </a:solidFill>
              </a:rPr>
              <a:t>Mental Fitness </a:t>
            </a:r>
          </a:p>
        </p:txBody>
      </p:sp>
      <p:pic>
        <p:nvPicPr>
          <p:cNvPr id="4" name="Picture 13" descr="hsi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009806"/>
            <a:ext cx="2615275" cy="1867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Ho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826888"/>
            <a:ext cx="2160091" cy="179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7288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A mentális felkészültség elemei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412776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hu-HU" sz="3600" dirty="0"/>
              <a:t>Elkötelezettség</a:t>
            </a:r>
            <a:r>
              <a:rPr lang="en-IE" sz="3600" dirty="0"/>
              <a:t> </a:t>
            </a:r>
          </a:p>
          <a:p>
            <a:pPr marL="0" indent="0">
              <a:buNone/>
            </a:pPr>
            <a:endParaRPr lang="en-IE" sz="3600" dirty="0"/>
          </a:p>
          <a:p>
            <a:r>
              <a:rPr lang="hu-HU" sz="3600" dirty="0"/>
              <a:t>Bizalom</a:t>
            </a:r>
            <a:r>
              <a:rPr lang="en-IE" sz="3600" dirty="0"/>
              <a:t> </a:t>
            </a:r>
          </a:p>
          <a:p>
            <a:pPr marL="0" indent="0">
              <a:buNone/>
            </a:pPr>
            <a:endParaRPr lang="en-IE" sz="3600" dirty="0"/>
          </a:p>
          <a:p>
            <a:r>
              <a:rPr lang="hu-HU" sz="3600" dirty="0"/>
              <a:t>Koncentráció</a:t>
            </a:r>
            <a:endParaRPr lang="en-IE" sz="3600" dirty="0"/>
          </a:p>
          <a:p>
            <a:endParaRPr lang="en-IE" sz="3600" dirty="0"/>
          </a:p>
          <a:p>
            <a:r>
              <a:rPr lang="hu-HU" sz="3600" dirty="0"/>
              <a:t>Kontroll</a:t>
            </a:r>
            <a:endParaRPr lang="en-IE" sz="3600" dirty="0"/>
          </a:p>
        </p:txBody>
      </p:sp>
    </p:spTree>
    <p:extLst>
      <p:ext uri="{BB962C8B-B14F-4D97-AF65-F5344CB8AC3E}">
        <p14:creationId xmlns:p14="http://schemas.microsoft.com/office/powerpoint/2010/main" val="872345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/>
              <a:t>Commitment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9385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en-IE" b="1" dirty="0"/>
          </a:p>
          <a:p>
            <a:pPr marL="0" indent="0" algn="ctr">
              <a:buNone/>
            </a:pPr>
            <a:r>
              <a:rPr lang="en-IE" b="1" dirty="0"/>
              <a:t>Commitment is: </a:t>
            </a:r>
          </a:p>
          <a:p>
            <a:pPr marL="0" indent="0" algn="ctr">
              <a:buNone/>
            </a:pPr>
            <a:r>
              <a:rPr lang="en-IE" sz="3600" b="1" i="1" dirty="0">
                <a:solidFill>
                  <a:srgbClr val="C00000"/>
                </a:solidFill>
              </a:rPr>
              <a:t>The effort and energy that goes into turning a goal into reality </a:t>
            </a:r>
          </a:p>
          <a:p>
            <a:pPr marL="0" indent="0" algn="ctr">
              <a:buNone/>
            </a:pPr>
            <a:endParaRPr lang="en-IE" b="1" dirty="0"/>
          </a:p>
        </p:txBody>
      </p:sp>
      <p:pic>
        <p:nvPicPr>
          <p:cNvPr id="4" name="Picture 13" descr="hsi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865" y="5373216"/>
            <a:ext cx="2091136" cy="1493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6325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Elkötelezettség</a:t>
            </a:r>
            <a:r>
              <a:rPr lang="en-IE" b="1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9385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en-IE" b="1" dirty="0"/>
          </a:p>
          <a:p>
            <a:pPr marL="0" indent="0" algn="ctr">
              <a:buNone/>
            </a:pPr>
            <a:r>
              <a:rPr lang="hu-HU" sz="3600" b="1" i="1" dirty="0">
                <a:solidFill>
                  <a:srgbClr val="C00000"/>
                </a:solidFill>
              </a:rPr>
              <a:t>Az embereknek különböző belső indítékai lehetnek, amiért elkötelezik magukat, pl. Kihívás, szórakozás, sport; de lehetnek külső tényezők is (pénz, nyeremény, dicsőség, elismertség)</a:t>
            </a:r>
            <a:endParaRPr lang="en-IE" sz="3600" b="1" i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en-IE" b="1" dirty="0"/>
          </a:p>
        </p:txBody>
      </p:sp>
    </p:spTree>
    <p:extLst>
      <p:ext uri="{BB962C8B-B14F-4D97-AF65-F5344CB8AC3E}">
        <p14:creationId xmlns:p14="http://schemas.microsoft.com/office/powerpoint/2010/main" val="1474223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/>
              <a:t>Commitment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b="1" dirty="0"/>
              <a:t>Characteristics of committed athlete</a:t>
            </a:r>
          </a:p>
          <a:p>
            <a:endParaRPr lang="en-GB" dirty="0"/>
          </a:p>
          <a:p>
            <a:r>
              <a:rPr lang="en-GB" dirty="0"/>
              <a:t>Motivated </a:t>
            </a:r>
          </a:p>
          <a:p>
            <a:r>
              <a:rPr lang="en-GB" dirty="0"/>
              <a:t>Perseverance </a:t>
            </a:r>
          </a:p>
          <a:p>
            <a:r>
              <a:rPr lang="en-GB" dirty="0"/>
              <a:t>Ambitious</a:t>
            </a:r>
          </a:p>
          <a:p>
            <a:r>
              <a:rPr lang="en-GB" dirty="0"/>
              <a:t>Disciplined</a:t>
            </a:r>
          </a:p>
          <a:p>
            <a:r>
              <a:rPr lang="en-GB" dirty="0"/>
              <a:t>Energetic </a:t>
            </a:r>
            <a:endParaRPr lang="en-IE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b="1" dirty="0"/>
              <a:t>Characteristics of uncommitted athlete</a:t>
            </a:r>
          </a:p>
          <a:p>
            <a:pPr marL="0" indent="0" algn="ctr">
              <a:buNone/>
            </a:pPr>
            <a:endParaRPr lang="en-GB" b="1" dirty="0"/>
          </a:p>
          <a:p>
            <a:r>
              <a:rPr lang="en-GB" dirty="0"/>
              <a:t>Unmotivated </a:t>
            </a:r>
          </a:p>
          <a:p>
            <a:r>
              <a:rPr lang="en-GB" dirty="0"/>
              <a:t>Gives up easily </a:t>
            </a:r>
          </a:p>
          <a:p>
            <a:r>
              <a:rPr lang="en-GB" dirty="0"/>
              <a:t>Unambitious</a:t>
            </a:r>
          </a:p>
          <a:p>
            <a:r>
              <a:rPr lang="en-GB" dirty="0"/>
              <a:t>Undisciplined </a:t>
            </a:r>
          </a:p>
          <a:p>
            <a:r>
              <a:rPr lang="en-GB" dirty="0"/>
              <a:t>Lazy </a:t>
            </a:r>
            <a:endParaRPr lang="en-IE" dirty="0"/>
          </a:p>
        </p:txBody>
      </p:sp>
      <p:pic>
        <p:nvPicPr>
          <p:cNvPr id="7" name="Picture 13" descr="hsi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865" y="5373216"/>
            <a:ext cx="2091136" cy="1493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1382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Elkötelezettség</a:t>
            </a:r>
            <a:r>
              <a:rPr lang="en-IE" b="1" dirty="0"/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b="1" dirty="0"/>
              <a:t>Egy elkötelezett sportoló jellemvonásai</a:t>
            </a:r>
            <a:endParaRPr lang="en-GB" b="1" dirty="0"/>
          </a:p>
          <a:p>
            <a:endParaRPr lang="en-GB" dirty="0"/>
          </a:p>
          <a:p>
            <a:r>
              <a:rPr lang="hu-HU" dirty="0"/>
              <a:t>Motivált</a:t>
            </a:r>
            <a:r>
              <a:rPr lang="en-GB" dirty="0"/>
              <a:t> </a:t>
            </a:r>
          </a:p>
          <a:p>
            <a:r>
              <a:rPr lang="hu-HU" dirty="0"/>
              <a:t>Kitartó</a:t>
            </a:r>
            <a:endParaRPr lang="en-GB" dirty="0"/>
          </a:p>
          <a:p>
            <a:r>
              <a:rPr lang="hu-HU" dirty="0"/>
              <a:t>Ambiciózus</a:t>
            </a:r>
            <a:endParaRPr lang="en-GB" dirty="0"/>
          </a:p>
          <a:p>
            <a:r>
              <a:rPr lang="hu-HU" dirty="0"/>
              <a:t>Fegyelmezett</a:t>
            </a:r>
            <a:endParaRPr lang="en-GB" dirty="0"/>
          </a:p>
          <a:p>
            <a:r>
              <a:rPr lang="hu-HU" dirty="0"/>
              <a:t>Energikus</a:t>
            </a:r>
            <a:r>
              <a:rPr lang="en-GB" dirty="0"/>
              <a:t> </a:t>
            </a:r>
            <a:endParaRPr lang="en-IE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b="1" dirty="0"/>
              <a:t>Egy elkötelezetlen sportoló jellemvonásai</a:t>
            </a:r>
            <a:endParaRPr lang="en-GB" b="1" dirty="0"/>
          </a:p>
          <a:p>
            <a:pPr marL="0" indent="0" algn="ctr">
              <a:buNone/>
            </a:pPr>
            <a:endParaRPr lang="en-GB" b="1" dirty="0"/>
          </a:p>
          <a:p>
            <a:r>
              <a:rPr lang="hu-HU" dirty="0"/>
              <a:t>Motiválatlan</a:t>
            </a:r>
            <a:endParaRPr lang="en-GB" dirty="0"/>
          </a:p>
          <a:p>
            <a:r>
              <a:rPr lang="hu-HU" dirty="0"/>
              <a:t>Könnyen feladja</a:t>
            </a:r>
            <a:endParaRPr lang="en-GB" dirty="0"/>
          </a:p>
          <a:p>
            <a:r>
              <a:rPr lang="hu-HU" dirty="0"/>
              <a:t>Nem törekvő</a:t>
            </a:r>
            <a:endParaRPr lang="en-GB" dirty="0"/>
          </a:p>
          <a:p>
            <a:r>
              <a:rPr lang="hu-HU" dirty="0"/>
              <a:t>Fegyelmezetlen</a:t>
            </a:r>
            <a:r>
              <a:rPr lang="en-GB" dirty="0"/>
              <a:t> </a:t>
            </a:r>
          </a:p>
          <a:p>
            <a:r>
              <a:rPr lang="hu-HU" dirty="0"/>
              <a:t>Lusta</a:t>
            </a:r>
            <a:r>
              <a:rPr lang="en-GB" dirty="0"/>
              <a:t>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97597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/>
              <a:t>Confidence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IE" sz="36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IE" sz="3600" b="1" dirty="0"/>
              <a:t>Confidence is: </a:t>
            </a:r>
          </a:p>
          <a:p>
            <a:pPr marL="0" indent="0" algn="ctr">
              <a:buNone/>
            </a:pPr>
            <a:r>
              <a:rPr lang="en-IE" sz="3600" b="1" i="1" dirty="0">
                <a:solidFill>
                  <a:srgbClr val="C00000"/>
                </a:solidFill>
              </a:rPr>
              <a:t>The belief that you have the abilities and resources to meet the demands of situations you are likely to face</a:t>
            </a:r>
          </a:p>
          <a:p>
            <a:pPr marL="0" indent="0">
              <a:buNone/>
            </a:pPr>
            <a:endParaRPr lang="en-IE" dirty="0"/>
          </a:p>
        </p:txBody>
      </p:sp>
      <p:pic>
        <p:nvPicPr>
          <p:cNvPr id="6" name="Picture 13" descr="hsi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865" y="5373216"/>
            <a:ext cx="2091136" cy="1493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2353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Önbizalom</a:t>
            </a:r>
            <a:r>
              <a:rPr lang="en-IE" b="1" dirty="0"/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E" sz="3600" b="1" dirty="0"/>
              <a:t> </a:t>
            </a:r>
          </a:p>
          <a:p>
            <a:pPr marL="0" indent="0" algn="ctr">
              <a:buNone/>
            </a:pPr>
            <a:r>
              <a:rPr lang="hu-HU" sz="3600" b="1" i="1" dirty="0">
                <a:solidFill>
                  <a:srgbClr val="C00000"/>
                </a:solidFill>
              </a:rPr>
              <a:t>A lovas bizalma saját képességeiben és erőforrásaiban ahhoz, hogy a feladatot végre tudja hajtani. Ez lehet szervezett gyakorlás és versenyzés eredménye, amikor a hibákat tanulási lehetőségként kell kezelni</a:t>
            </a:r>
            <a:endParaRPr lang="en-IE" sz="3600" b="1" i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19432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/>
              <a:t>Confidence 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E" b="1" dirty="0"/>
              <a:t>Characteristics of a confident athlete </a:t>
            </a:r>
            <a:r>
              <a:rPr lang="en-IE" dirty="0"/>
              <a:t>	</a:t>
            </a:r>
          </a:p>
          <a:p>
            <a:pPr marL="0" indent="0">
              <a:buNone/>
            </a:pPr>
            <a:endParaRPr lang="en-IE" dirty="0"/>
          </a:p>
          <a:p>
            <a:r>
              <a:rPr lang="en-IE" dirty="0"/>
              <a:t>Self belief </a:t>
            </a:r>
          </a:p>
          <a:p>
            <a:r>
              <a:rPr lang="en-IE" dirty="0"/>
              <a:t>Well prepared</a:t>
            </a:r>
          </a:p>
          <a:p>
            <a:r>
              <a:rPr lang="en-IE" dirty="0"/>
              <a:t>Trust </a:t>
            </a:r>
          </a:p>
          <a:p>
            <a:r>
              <a:rPr lang="en-IE" dirty="0"/>
              <a:t>Open 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IE" b="1" dirty="0"/>
              <a:t>Characteristics of an unconfident athlete </a:t>
            </a:r>
          </a:p>
          <a:p>
            <a:pPr marL="0" indent="0">
              <a:buNone/>
            </a:pPr>
            <a:endParaRPr lang="en-IE" dirty="0"/>
          </a:p>
          <a:p>
            <a:r>
              <a:rPr lang="en-IE" dirty="0"/>
              <a:t>Doubt</a:t>
            </a:r>
          </a:p>
          <a:p>
            <a:r>
              <a:rPr lang="en-IE" dirty="0"/>
              <a:t>Short cuts </a:t>
            </a:r>
          </a:p>
          <a:p>
            <a:r>
              <a:rPr lang="en-IE" dirty="0"/>
              <a:t>Distrust </a:t>
            </a:r>
          </a:p>
          <a:p>
            <a:r>
              <a:rPr lang="en-IE" dirty="0"/>
              <a:t>Limited </a:t>
            </a:r>
          </a:p>
        </p:txBody>
      </p:sp>
      <p:pic>
        <p:nvPicPr>
          <p:cNvPr id="10" name="Picture 13" descr="hsi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865" y="5373216"/>
            <a:ext cx="2091136" cy="1493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6490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Önbizalom</a:t>
            </a:r>
            <a:r>
              <a:rPr lang="en-IE" b="1" dirty="0"/>
              <a:t> 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1" dirty="0"/>
              <a:t>Egy magabiztos sportoló jellemvonásai</a:t>
            </a:r>
            <a:r>
              <a:rPr lang="en-IE" dirty="0"/>
              <a:t>	</a:t>
            </a:r>
          </a:p>
          <a:p>
            <a:pPr marL="0" indent="0">
              <a:buNone/>
            </a:pPr>
            <a:endParaRPr lang="en-IE" dirty="0"/>
          </a:p>
          <a:p>
            <a:r>
              <a:rPr lang="hu-HU" dirty="0"/>
              <a:t>Hit önmagában</a:t>
            </a:r>
            <a:endParaRPr lang="en-IE" dirty="0"/>
          </a:p>
          <a:p>
            <a:r>
              <a:rPr lang="hu-HU" dirty="0"/>
              <a:t>Felkészültség</a:t>
            </a:r>
            <a:endParaRPr lang="en-IE" dirty="0"/>
          </a:p>
          <a:p>
            <a:r>
              <a:rPr lang="hu-HU" dirty="0"/>
              <a:t>Bizalom</a:t>
            </a:r>
            <a:r>
              <a:rPr lang="en-IE" dirty="0"/>
              <a:t> </a:t>
            </a:r>
          </a:p>
          <a:p>
            <a:r>
              <a:rPr lang="hu-HU" dirty="0"/>
              <a:t>Nyitottság</a:t>
            </a:r>
            <a:r>
              <a:rPr lang="en-IE" dirty="0"/>
              <a:t> 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b="1" dirty="0"/>
              <a:t>Egy bizonytalan sportoló jellemvonásai</a:t>
            </a:r>
            <a:endParaRPr lang="en-GB" b="1" dirty="0"/>
          </a:p>
          <a:p>
            <a:pPr marL="0" indent="0">
              <a:buNone/>
            </a:pPr>
            <a:endParaRPr lang="en-IE" dirty="0"/>
          </a:p>
          <a:p>
            <a:r>
              <a:rPr lang="hu-HU" dirty="0"/>
              <a:t>Kétely</a:t>
            </a:r>
            <a:endParaRPr lang="en-IE" dirty="0"/>
          </a:p>
          <a:p>
            <a:r>
              <a:rPr lang="hu-HU" dirty="0" err="1"/>
              <a:t>Egyszerüsített</a:t>
            </a:r>
            <a:r>
              <a:rPr lang="hu-HU" dirty="0"/>
              <a:t> megoldás keresése</a:t>
            </a:r>
            <a:endParaRPr lang="en-IE" dirty="0"/>
          </a:p>
          <a:p>
            <a:r>
              <a:rPr lang="hu-HU" dirty="0"/>
              <a:t>Bizalmatlanság</a:t>
            </a:r>
            <a:r>
              <a:rPr lang="en-IE" dirty="0"/>
              <a:t> </a:t>
            </a:r>
          </a:p>
          <a:p>
            <a:r>
              <a:rPr lang="hu-HU" dirty="0"/>
              <a:t>Korlátozottság</a:t>
            </a:r>
            <a:r>
              <a:rPr lang="en-I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67038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/>
              <a:t>Concentration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IE" b="1" dirty="0"/>
          </a:p>
          <a:p>
            <a:pPr marL="0" indent="0" algn="ctr">
              <a:buNone/>
            </a:pPr>
            <a:r>
              <a:rPr lang="en-IE" b="1" dirty="0"/>
              <a:t>Concentration is: </a:t>
            </a:r>
          </a:p>
          <a:p>
            <a:pPr marL="0" indent="0" algn="ctr">
              <a:buNone/>
            </a:pPr>
            <a:r>
              <a:rPr lang="en-US" b="1" i="1" dirty="0">
                <a:solidFill>
                  <a:srgbClr val="C00000"/>
                </a:solidFill>
              </a:rPr>
              <a:t>the ability to direct attention to relevant cues or information and maintain attention for the appropriate amount of time</a:t>
            </a:r>
            <a:endParaRPr lang="en-IE" b="1" i="1" dirty="0">
              <a:solidFill>
                <a:srgbClr val="C00000"/>
              </a:solidFill>
            </a:endParaRPr>
          </a:p>
        </p:txBody>
      </p:sp>
      <p:pic>
        <p:nvPicPr>
          <p:cNvPr id="7" name="Picture 13" descr="hsi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865" y="5373216"/>
            <a:ext cx="2091136" cy="1493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4317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620688"/>
            <a:ext cx="7772400" cy="1470025"/>
          </a:xfrm>
        </p:spPr>
        <p:txBody>
          <a:bodyPr/>
          <a:lstStyle/>
          <a:p>
            <a:r>
              <a:rPr lang="hu-HU" dirty="0"/>
              <a:t>2-es szintű edző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2993358"/>
            <a:ext cx="6400800" cy="1752600"/>
          </a:xfrm>
        </p:spPr>
        <p:txBody>
          <a:bodyPr>
            <a:normAutofit/>
          </a:bodyPr>
          <a:lstStyle/>
          <a:p>
            <a:r>
              <a:rPr lang="hu-HU" sz="4000" b="1" dirty="0">
                <a:solidFill>
                  <a:schemeClr val="tx1"/>
                </a:solidFill>
              </a:rPr>
              <a:t>Mentális felkészültség</a:t>
            </a:r>
            <a:endParaRPr lang="en-IE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1103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Koncentráció</a:t>
            </a:r>
            <a:r>
              <a:rPr lang="en-IE" b="1" dirty="0"/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IE" b="1" dirty="0"/>
          </a:p>
          <a:p>
            <a:pPr marL="0" indent="0" algn="ctr">
              <a:buNone/>
            </a:pPr>
            <a:r>
              <a:rPr lang="hu-HU" b="1" i="1" dirty="0">
                <a:solidFill>
                  <a:srgbClr val="C00000"/>
                </a:solidFill>
              </a:rPr>
              <a:t>A koncentráció az a képesség, amely által képesek vagyunk a figyelmünket a megfelelő irányba és információra irányítani, és ezt a figyelmet a szükséges ideig fent tudjuk tartani</a:t>
            </a:r>
            <a:endParaRPr lang="en-IE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455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/>
              <a:t>Concentration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Attention focused internally, on thoughts and feelings, or externally, on objects in the environment.</a:t>
            </a:r>
          </a:p>
          <a:p>
            <a:pPr marL="0" indent="0" algn="ctr">
              <a:buNone/>
            </a:pPr>
            <a:endParaRPr lang="en-GB" dirty="0"/>
          </a:p>
          <a:p>
            <a:r>
              <a:rPr lang="en-GB" dirty="0"/>
              <a:t>Direction of Attention </a:t>
            </a:r>
          </a:p>
          <a:p>
            <a:r>
              <a:rPr lang="en-GB" dirty="0"/>
              <a:t>Maintenance of Attention </a:t>
            </a:r>
            <a:endParaRPr lang="en-IE" dirty="0"/>
          </a:p>
        </p:txBody>
      </p:sp>
      <p:pic>
        <p:nvPicPr>
          <p:cNvPr id="4" name="Picture 13" descr="hsi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865" y="5373216"/>
            <a:ext cx="2091136" cy="1493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09578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Koncentráció</a:t>
            </a:r>
            <a:r>
              <a:rPr lang="en-IE" b="1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dirty="0"/>
              <a:t>A belső gondolatokra, érzésekre, vagy </a:t>
            </a:r>
            <a:r>
              <a:rPr lang="hu-HU"/>
              <a:t>a külső környezet </a:t>
            </a:r>
            <a:r>
              <a:rPr lang="hu-HU" dirty="0"/>
              <a:t>tárgyaira összpontosított figyelem</a:t>
            </a: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r>
              <a:rPr lang="hu-HU" dirty="0"/>
              <a:t>Figyelem irányítása</a:t>
            </a:r>
            <a:endParaRPr lang="en-GB" dirty="0"/>
          </a:p>
          <a:p>
            <a:r>
              <a:rPr lang="hu-HU" dirty="0"/>
              <a:t>Figyelem fenntartása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362732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E" b="1" dirty="0"/>
              <a:t>Direction / Focus of Attention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1986880"/>
              </p:ext>
            </p:extLst>
          </p:nvPr>
        </p:nvGraphicFramePr>
        <p:xfrm>
          <a:off x="251520" y="1196752"/>
          <a:ext cx="8229600" cy="5120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90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89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IE" sz="2400" b="0" dirty="0"/>
                    </a:p>
                    <a:p>
                      <a:r>
                        <a:rPr lang="en-IE" sz="2400" b="0" dirty="0"/>
                        <a:t>Broad Focus 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2400" b="0" dirty="0"/>
                    </a:p>
                    <a:p>
                      <a:r>
                        <a:rPr lang="en-IE" sz="2400" b="0" dirty="0"/>
                        <a:t>Riding the cross country course </a:t>
                      </a:r>
                    </a:p>
                    <a:p>
                      <a:endParaRPr lang="en-IE" sz="2400" b="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E" sz="2400" dirty="0"/>
                    </a:p>
                    <a:p>
                      <a:r>
                        <a:rPr lang="en-IE" sz="2400" dirty="0"/>
                        <a:t>Narrow</a:t>
                      </a:r>
                      <a:r>
                        <a:rPr lang="en-IE" sz="2400" baseline="0" dirty="0"/>
                        <a:t> Focus </a:t>
                      </a:r>
                      <a:endParaRPr lang="en-IE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2400" dirty="0"/>
                    </a:p>
                    <a:p>
                      <a:r>
                        <a:rPr lang="en-IE" sz="2400" dirty="0"/>
                        <a:t>Concentrating</a:t>
                      </a:r>
                      <a:r>
                        <a:rPr lang="en-IE" sz="2400" baseline="0" dirty="0"/>
                        <a:t> on 1 or 2 points at a time </a:t>
                      </a:r>
                    </a:p>
                    <a:p>
                      <a:r>
                        <a:rPr lang="en-IE" sz="2400" baseline="0" dirty="0" err="1"/>
                        <a:t>i.e</a:t>
                      </a:r>
                      <a:r>
                        <a:rPr lang="en-IE" sz="2400" baseline="0" dirty="0"/>
                        <a:t> the rein back </a:t>
                      </a:r>
                    </a:p>
                    <a:p>
                      <a:endParaRPr lang="en-IE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040">
                <a:tc>
                  <a:txBody>
                    <a:bodyPr/>
                    <a:lstStyle/>
                    <a:p>
                      <a:endParaRPr lang="en-IE" sz="2400" b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IE" sz="2400" b="0" dirty="0">
                          <a:solidFill>
                            <a:schemeClr val="bg1"/>
                          </a:solidFill>
                        </a:rPr>
                        <a:t>External Focus 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400" b="0" dirty="0">
                          <a:solidFill>
                            <a:schemeClr val="bg1"/>
                          </a:solidFill>
                        </a:rPr>
                        <a:t>Concentrating on variable</a:t>
                      </a:r>
                      <a:r>
                        <a:rPr lang="en-IE" sz="2400" b="0" baseline="0" dirty="0">
                          <a:solidFill>
                            <a:schemeClr val="bg1"/>
                          </a:solidFill>
                        </a:rPr>
                        <a:t> changes over which you have no control </a:t>
                      </a:r>
                    </a:p>
                    <a:p>
                      <a:r>
                        <a:rPr lang="en-IE" sz="2400" b="0" baseline="0" dirty="0">
                          <a:solidFill>
                            <a:schemeClr val="bg1"/>
                          </a:solidFill>
                        </a:rPr>
                        <a:t>i.e. has the judge rung the bell yet? </a:t>
                      </a:r>
                      <a:endParaRPr lang="en-IE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E" sz="2400" dirty="0"/>
                    </a:p>
                    <a:p>
                      <a:r>
                        <a:rPr lang="en-IE" sz="2400" dirty="0"/>
                        <a:t>Internal</a:t>
                      </a:r>
                      <a:r>
                        <a:rPr lang="en-IE" sz="2400" baseline="0" dirty="0"/>
                        <a:t> Focus </a:t>
                      </a:r>
                      <a:endParaRPr lang="en-IE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Personal thoughts and feelings</a:t>
                      </a:r>
                      <a:r>
                        <a:rPr lang="en-IE" sz="2400" baseline="0" dirty="0"/>
                        <a:t> </a:t>
                      </a:r>
                    </a:p>
                    <a:p>
                      <a:r>
                        <a:rPr lang="en-IE" sz="2400" baseline="0" dirty="0"/>
                        <a:t>i.e. I’ll concentrate on my weight aid in the shoulder-in</a:t>
                      </a:r>
                      <a:endParaRPr lang="en-IE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7" name="Picture 13" descr="hsi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3" y="0"/>
            <a:ext cx="1475657" cy="1053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17646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u-HU" b="1" dirty="0"/>
              <a:t>Figyelem irányítása/összpontosítása</a:t>
            </a:r>
            <a:endParaRPr lang="en-IE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1163618"/>
              </p:ext>
            </p:extLst>
          </p:nvPr>
        </p:nvGraphicFramePr>
        <p:xfrm>
          <a:off x="251520" y="1196752"/>
          <a:ext cx="8229600" cy="5120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90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89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IE" sz="2400" b="0" dirty="0"/>
                    </a:p>
                    <a:p>
                      <a:r>
                        <a:rPr lang="hu-HU" sz="2400" b="0" dirty="0"/>
                        <a:t>Tág fókusz</a:t>
                      </a:r>
                      <a:endParaRPr lang="en-IE" sz="2400" b="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2400" b="0" dirty="0"/>
                    </a:p>
                    <a:p>
                      <a:r>
                        <a:rPr lang="hu-HU" sz="2400" b="0" dirty="0"/>
                        <a:t>Tereppálya lovaglása</a:t>
                      </a:r>
                      <a:endParaRPr lang="en-IE" sz="2400" b="0" dirty="0"/>
                    </a:p>
                    <a:p>
                      <a:endParaRPr lang="en-IE" sz="2400" b="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E" sz="2400" dirty="0"/>
                    </a:p>
                    <a:p>
                      <a:r>
                        <a:rPr lang="hu-HU" sz="2400" dirty="0"/>
                        <a:t>Szűk fókusz</a:t>
                      </a:r>
                      <a:endParaRPr lang="en-IE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2400" dirty="0"/>
                    </a:p>
                    <a:p>
                      <a:r>
                        <a:rPr lang="hu-HU" sz="2400" dirty="0"/>
                        <a:t>Egyszerre csak egy, vagy két dologra koncentrálunk pl. </a:t>
                      </a:r>
                      <a:r>
                        <a:rPr lang="hu-HU" sz="2400" dirty="0" err="1"/>
                        <a:t>hátraléptetéskor</a:t>
                      </a:r>
                      <a:endParaRPr lang="en-IE" sz="2400" baseline="0" dirty="0"/>
                    </a:p>
                    <a:p>
                      <a:endParaRPr lang="en-IE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040">
                <a:tc>
                  <a:txBody>
                    <a:bodyPr/>
                    <a:lstStyle/>
                    <a:p>
                      <a:endParaRPr lang="en-IE" sz="2400" b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hu-HU" sz="2400" b="0" dirty="0">
                          <a:solidFill>
                            <a:schemeClr val="bg1"/>
                          </a:solidFill>
                        </a:rPr>
                        <a:t>Külső fókusz</a:t>
                      </a:r>
                      <a:endParaRPr lang="en-IE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2400" b="0" dirty="0">
                          <a:solidFill>
                            <a:schemeClr val="bg1"/>
                          </a:solidFill>
                        </a:rPr>
                        <a:t>Különböző változásokra kell egyszerre figyelni, amelyekre nincs személyes ráhatásunk pl. volt-e már csengő?</a:t>
                      </a:r>
                      <a:endParaRPr lang="en-IE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E" sz="2400" dirty="0"/>
                    </a:p>
                    <a:p>
                      <a:r>
                        <a:rPr lang="hu-HU" sz="2400" dirty="0"/>
                        <a:t>Belső fókusz</a:t>
                      </a:r>
                      <a:endParaRPr lang="en-IE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2400" dirty="0"/>
                        <a:t>Személyes gondolatok, érzések pl. odafigyelek a testsúlysegítségre a vállat be lovaglásakor</a:t>
                      </a:r>
                      <a:endParaRPr lang="en-IE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56178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/>
              <a:t>Maintenance of Attention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96752"/>
            <a:ext cx="8928992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Training sessions and competitions last for differing amounts of time, and may require continuous or intermittent periods of concentrated effort.</a:t>
            </a:r>
            <a:endParaRPr lang="en-IE" dirty="0"/>
          </a:p>
          <a:p>
            <a:endParaRPr lang="en-IE" dirty="0"/>
          </a:p>
          <a:p>
            <a:r>
              <a:rPr lang="en-IE" dirty="0"/>
              <a:t>Short Continuous</a:t>
            </a:r>
          </a:p>
          <a:p>
            <a:r>
              <a:rPr lang="en-IE" dirty="0"/>
              <a:t>Short Intermittent </a:t>
            </a:r>
          </a:p>
          <a:p>
            <a:r>
              <a:rPr lang="en-IE" dirty="0"/>
              <a:t>Long Continuous</a:t>
            </a:r>
          </a:p>
          <a:p>
            <a:r>
              <a:rPr lang="en-IE" dirty="0"/>
              <a:t>Long Intermittent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3831" y="5448623"/>
            <a:ext cx="1980804" cy="1409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82110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A figyelem fenntartása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96752"/>
            <a:ext cx="8928992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/>
              <a:t>Az edzések és a versenyek különböző ideig tartanak, és folyamatos, vagy időszakos koncentrációt igényelnek</a:t>
            </a:r>
          </a:p>
          <a:p>
            <a:pPr marL="0" indent="0">
              <a:buNone/>
            </a:pPr>
            <a:endParaRPr lang="en-IE" dirty="0"/>
          </a:p>
          <a:p>
            <a:r>
              <a:rPr lang="hu-HU" dirty="0"/>
              <a:t>Rövid – folyamatos </a:t>
            </a:r>
            <a:endParaRPr lang="en-IE" dirty="0"/>
          </a:p>
          <a:p>
            <a:r>
              <a:rPr lang="hu-HU" dirty="0"/>
              <a:t>Rövid – időszakos </a:t>
            </a:r>
            <a:endParaRPr lang="en-IE" dirty="0"/>
          </a:p>
          <a:p>
            <a:r>
              <a:rPr lang="hu-HU" dirty="0"/>
              <a:t>Hosszú – folyamatos </a:t>
            </a:r>
            <a:endParaRPr lang="en-IE" dirty="0"/>
          </a:p>
          <a:p>
            <a:r>
              <a:rPr lang="hu-HU" dirty="0"/>
              <a:t>Hosszú – időszakos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996850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/>
              <a:t>Control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IE" dirty="0"/>
          </a:p>
          <a:p>
            <a:pPr marL="0" indent="0" algn="ctr">
              <a:buNone/>
            </a:pPr>
            <a:r>
              <a:rPr lang="en-IE" b="1" dirty="0"/>
              <a:t>Control is: </a:t>
            </a:r>
          </a:p>
          <a:p>
            <a:pPr marL="0" indent="0" algn="ctr">
              <a:buNone/>
            </a:pPr>
            <a:r>
              <a:rPr lang="en-US" sz="3600" b="1" i="1" dirty="0">
                <a:solidFill>
                  <a:srgbClr val="C00000"/>
                </a:solidFill>
              </a:rPr>
              <a:t>Taking charge of one’s thoughts, feelings, activities and imagination, to aid one’s performance.</a:t>
            </a:r>
            <a:endParaRPr lang="en-IE" sz="3600" b="1" i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IE" sz="3600" b="1" i="1" dirty="0">
              <a:solidFill>
                <a:srgbClr val="C00000"/>
              </a:solidFill>
            </a:endParaRPr>
          </a:p>
        </p:txBody>
      </p:sp>
      <p:pic>
        <p:nvPicPr>
          <p:cNvPr id="4" name="Picture 13" descr="hsi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865" y="5373216"/>
            <a:ext cx="2091136" cy="1493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8996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Kontroll</a:t>
            </a:r>
            <a:r>
              <a:rPr lang="en-IE" b="1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IE" dirty="0"/>
          </a:p>
          <a:p>
            <a:pPr marL="0" indent="0" algn="ctr">
              <a:buNone/>
            </a:pPr>
            <a:r>
              <a:rPr lang="hu-HU" sz="3600" b="1" i="1" dirty="0">
                <a:solidFill>
                  <a:srgbClr val="C00000"/>
                </a:solidFill>
              </a:rPr>
              <a:t>Az önkontroll az a képesség, amely az egyén gondolatait, érzelmeit, tetteit és képzeletét úgy tartja ellenőrzés alatt, hogy azok az egyén teljesítményét segítik</a:t>
            </a:r>
            <a:endParaRPr lang="en-IE" sz="3600" b="1" i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IE" sz="36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484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/>
              <a:t>The Control Box Exercise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coach can help to show areas in which the rider DOES have control, as well as areas that they cannot influence and should therefore not worry about.</a:t>
            </a:r>
            <a:endParaRPr lang="en-IE" dirty="0"/>
          </a:p>
          <a:p>
            <a:pPr marL="0" indent="0">
              <a:buNone/>
            </a:pPr>
            <a:endParaRPr lang="en-IE" b="1" dirty="0"/>
          </a:p>
          <a:p>
            <a:pPr marL="0" indent="0">
              <a:buNone/>
            </a:pPr>
            <a:r>
              <a:rPr lang="en-IE" b="1" dirty="0"/>
              <a:t>Step 1</a:t>
            </a:r>
          </a:p>
          <a:p>
            <a:pPr marL="0" indent="0">
              <a:buNone/>
            </a:pPr>
            <a:r>
              <a:rPr lang="en-US" dirty="0"/>
              <a:t>List ten worries that a rider may have during training or competition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IE" dirty="0"/>
          </a:p>
          <a:p>
            <a:endParaRPr lang="en-US" dirty="0"/>
          </a:p>
          <a:p>
            <a:endParaRPr lang="en-US" dirty="0"/>
          </a:p>
          <a:p>
            <a:endParaRPr lang="en-IE" dirty="0"/>
          </a:p>
        </p:txBody>
      </p:sp>
      <p:pic>
        <p:nvPicPr>
          <p:cNvPr id="4" name="Picture 13" descr="hsi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865" y="5373216"/>
            <a:ext cx="2091136" cy="1493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6468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Autofit/>
          </a:bodyPr>
          <a:lstStyle/>
          <a:p>
            <a:pPr algn="l"/>
            <a:r>
              <a:rPr lang="en-IE" sz="2800" b="1" dirty="0"/>
              <a:t>Outcomes: At the end of this session the coach will be able to: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lvl="1">
              <a:buFont typeface="Arial" pitchFamily="34" charset="0"/>
              <a:buChar char="•"/>
            </a:pPr>
            <a:r>
              <a:rPr lang="en-GB" dirty="0"/>
              <a:t>Describe various aspects of mental fitness </a:t>
            </a:r>
            <a:endParaRPr lang="en-IE" dirty="0"/>
          </a:p>
          <a:p>
            <a:pPr marL="0" indent="0">
              <a:buNone/>
            </a:pPr>
            <a:endParaRPr lang="en-IE" dirty="0"/>
          </a:p>
          <a:p>
            <a:pPr lvl="1">
              <a:buFont typeface="Arial" pitchFamily="34" charset="0"/>
              <a:buChar char="•"/>
            </a:pPr>
            <a:r>
              <a:rPr lang="en-GB" dirty="0"/>
              <a:t>Know the components of mental fitness </a:t>
            </a:r>
            <a:endParaRPr lang="en-IE" dirty="0"/>
          </a:p>
          <a:p>
            <a:pPr marL="0" indent="0">
              <a:buNone/>
            </a:pPr>
            <a:endParaRPr lang="en-IE" dirty="0"/>
          </a:p>
          <a:p>
            <a:pPr lvl="1">
              <a:buFont typeface="Arial" pitchFamily="34" charset="0"/>
              <a:buChar char="•"/>
            </a:pPr>
            <a:r>
              <a:rPr lang="en-US" dirty="0"/>
              <a:t>Plan and facilitate the psychological preparation of the rider with particular reference to goal setting and motivation</a:t>
            </a:r>
          </a:p>
          <a:p>
            <a:pPr marL="457200" lvl="1" indent="0">
              <a:buNone/>
            </a:pPr>
            <a:endParaRPr lang="en-IE" dirty="0"/>
          </a:p>
          <a:p>
            <a:pPr lvl="1">
              <a:buFont typeface="Arial" pitchFamily="34" charset="0"/>
              <a:buChar char="•"/>
            </a:pPr>
            <a:r>
              <a:rPr lang="en-GB" dirty="0"/>
              <a:t>Involve riders in learning to cope successfully with pressure simply by changing the way they perceive these situations</a:t>
            </a:r>
            <a:endParaRPr lang="en-IE" dirty="0"/>
          </a:p>
          <a:p>
            <a:pPr marL="0" indent="0">
              <a:buNone/>
            </a:pPr>
            <a:endParaRPr lang="en-IE" dirty="0"/>
          </a:p>
          <a:p>
            <a:pPr lvl="1">
              <a:buFont typeface="Arial" pitchFamily="34" charset="0"/>
              <a:buChar char="•"/>
            </a:pPr>
            <a:r>
              <a:rPr lang="en-GB" dirty="0"/>
              <a:t>Implement techniques which can be used by riders when they encounter 'pressure situations' in their sport</a:t>
            </a:r>
            <a:endParaRPr lang="en-IE" dirty="0"/>
          </a:p>
          <a:p>
            <a:endParaRPr lang="en-IE" dirty="0"/>
          </a:p>
        </p:txBody>
      </p:sp>
      <p:pic>
        <p:nvPicPr>
          <p:cNvPr id="6" name="Picture 13" descr="hsi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805" y="5513130"/>
            <a:ext cx="1895195" cy="1353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3442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A Kontroll Doboz feladat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/>
              <a:t>Az edző abban segíthet, hogy olyan helyzetbe hozza a lovast, amikor VAN kontrollja az események felett, valamint olyanokba, amelyek miatt nem kell aggódnia, ha nem tudja kontroll alatt tartani.</a:t>
            </a:r>
            <a:endParaRPr lang="en-IE" dirty="0"/>
          </a:p>
          <a:p>
            <a:pPr marL="0" indent="0">
              <a:buNone/>
            </a:pPr>
            <a:endParaRPr lang="en-IE" b="1" dirty="0"/>
          </a:p>
          <a:p>
            <a:pPr marL="0" indent="0">
              <a:buNone/>
            </a:pPr>
            <a:r>
              <a:rPr lang="hu-HU" b="1" dirty="0"/>
              <a:t>Első lépés</a:t>
            </a:r>
            <a:endParaRPr lang="en-IE" b="1" dirty="0"/>
          </a:p>
          <a:p>
            <a:pPr marL="0" indent="0">
              <a:buNone/>
            </a:pPr>
            <a:r>
              <a:rPr lang="hu-HU" dirty="0"/>
              <a:t>Soroljunk fel tíz olyan dolgot, ami miatt a lovas aggódhat az edzés, vagy verseny alatt!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IE" dirty="0"/>
          </a:p>
          <a:p>
            <a:endParaRPr lang="en-US" dirty="0"/>
          </a:p>
          <a:p>
            <a:endParaRPr lang="en-US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787143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3467"/>
            <a:ext cx="8229600" cy="1143000"/>
          </a:xfrm>
        </p:spPr>
        <p:txBody>
          <a:bodyPr/>
          <a:lstStyle/>
          <a:p>
            <a:r>
              <a:rPr lang="en-IE" b="1" dirty="0"/>
              <a:t>The Control Box Exercise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1684784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Step 2 - </a:t>
            </a:r>
            <a:r>
              <a:rPr lang="en-US" sz="2400" dirty="0"/>
              <a:t>Place in the box below any of the worries that the rider DOES have control of.</a:t>
            </a:r>
            <a:endParaRPr lang="en-IE" sz="2400" b="1" dirty="0"/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endParaRPr lang="en-IE" dirty="0"/>
          </a:p>
        </p:txBody>
      </p:sp>
      <p:sp>
        <p:nvSpPr>
          <p:cNvPr id="4" name="TextBox 3"/>
          <p:cNvSpPr txBox="1"/>
          <p:nvPr/>
        </p:nvSpPr>
        <p:spPr>
          <a:xfrm>
            <a:off x="542822" y="1772816"/>
            <a:ext cx="8280920" cy="267765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IE" dirty="0"/>
          </a:p>
          <a:p>
            <a:pPr algn="ctr"/>
            <a:r>
              <a:rPr lang="en-IE" sz="2400" b="1" dirty="0"/>
              <a:t>Control Box</a:t>
            </a:r>
          </a:p>
          <a:p>
            <a:r>
              <a:rPr lang="en-IE" dirty="0"/>
              <a:t>______________________________________________________________________</a:t>
            </a:r>
          </a:p>
          <a:p>
            <a:endParaRPr lang="en-IE" dirty="0"/>
          </a:p>
          <a:p>
            <a:r>
              <a:rPr lang="en-IE" dirty="0"/>
              <a:t>______________________________________________________________________</a:t>
            </a:r>
          </a:p>
          <a:p>
            <a:endParaRPr lang="en-IE" dirty="0"/>
          </a:p>
          <a:p>
            <a:r>
              <a:rPr lang="en-IE" dirty="0"/>
              <a:t>______________________________________________________________________</a:t>
            </a:r>
          </a:p>
          <a:p>
            <a:endParaRPr lang="en-IE" dirty="0"/>
          </a:p>
          <a:p>
            <a:r>
              <a:rPr lang="en-IE" dirty="0"/>
              <a:t>______________________________________________________________________</a:t>
            </a:r>
          </a:p>
        </p:txBody>
      </p:sp>
      <p:sp>
        <p:nvSpPr>
          <p:cNvPr id="5" name="Rectangle 4"/>
          <p:cNvSpPr/>
          <p:nvPr/>
        </p:nvSpPr>
        <p:spPr>
          <a:xfrm>
            <a:off x="542822" y="4562544"/>
            <a:ext cx="82809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You can begin to see that by taking responsibility for items </a:t>
            </a:r>
            <a:r>
              <a:rPr lang="en-US" sz="2400" b="1" dirty="0"/>
              <a:t>in the control box </a:t>
            </a:r>
            <a:r>
              <a:rPr lang="en-US" sz="2400" dirty="0"/>
              <a:t>that one</a:t>
            </a:r>
            <a:r>
              <a:rPr lang="en-US" sz="2400" b="1" dirty="0"/>
              <a:t> can</a:t>
            </a:r>
            <a:r>
              <a:rPr lang="en-US" sz="2400" dirty="0"/>
              <a:t> control, one will have done their best </a:t>
            </a:r>
            <a:endParaRPr lang="en-IE" sz="2400" dirty="0"/>
          </a:p>
          <a:p>
            <a:r>
              <a:rPr lang="en-US" sz="2400" dirty="0"/>
              <a:t> </a:t>
            </a:r>
            <a:endParaRPr lang="en-IE" sz="2400" dirty="0"/>
          </a:p>
          <a:p>
            <a:r>
              <a:rPr lang="en-US" sz="2400" dirty="0"/>
              <a:t>Worrying about things over which they have </a:t>
            </a:r>
            <a:r>
              <a:rPr lang="en-US" sz="2400" b="1" dirty="0"/>
              <a:t>no</a:t>
            </a:r>
            <a:r>
              <a:rPr lang="en-US" sz="2400" dirty="0"/>
              <a:t> control can begin to be seen as a waste of effort</a:t>
            </a:r>
            <a:endParaRPr lang="en-IE" sz="2400" dirty="0"/>
          </a:p>
        </p:txBody>
      </p:sp>
      <p:pic>
        <p:nvPicPr>
          <p:cNvPr id="6" name="Picture 13" descr="hsi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-13823"/>
            <a:ext cx="1284393" cy="917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6817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3467"/>
            <a:ext cx="8229600" cy="1143000"/>
          </a:xfrm>
        </p:spPr>
        <p:txBody>
          <a:bodyPr/>
          <a:lstStyle/>
          <a:p>
            <a:r>
              <a:rPr lang="hu-HU" b="1" dirty="0"/>
              <a:t>A Kontroll Doboz feladat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1684784"/>
          </a:xfrm>
        </p:spPr>
        <p:txBody>
          <a:bodyPr/>
          <a:lstStyle/>
          <a:p>
            <a:pPr marL="0" indent="0">
              <a:buNone/>
            </a:pPr>
            <a:r>
              <a:rPr lang="hu-HU" sz="2400" b="1" dirty="0"/>
              <a:t>Második lépés </a:t>
            </a:r>
            <a:r>
              <a:rPr lang="en-US" sz="2400" b="1" dirty="0"/>
              <a:t>– </a:t>
            </a:r>
            <a:r>
              <a:rPr lang="hu-HU" sz="2400" dirty="0"/>
              <a:t>Soroljunk fel olyan problémákat, amely felett a lovas tud </a:t>
            </a:r>
            <a:r>
              <a:rPr lang="hu-HU" sz="2400" dirty="0" err="1"/>
              <a:t>uralodni</a:t>
            </a:r>
            <a:r>
              <a:rPr lang="hu-HU" sz="2400" dirty="0"/>
              <a:t>:</a:t>
            </a:r>
            <a:endParaRPr lang="en-IE" sz="2400" b="1" dirty="0"/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endParaRPr lang="en-IE" dirty="0"/>
          </a:p>
        </p:txBody>
      </p:sp>
      <p:sp>
        <p:nvSpPr>
          <p:cNvPr id="4" name="TextBox 3"/>
          <p:cNvSpPr txBox="1"/>
          <p:nvPr/>
        </p:nvSpPr>
        <p:spPr>
          <a:xfrm>
            <a:off x="542822" y="1772816"/>
            <a:ext cx="8280920" cy="267765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IE" dirty="0"/>
          </a:p>
          <a:p>
            <a:pPr algn="ctr"/>
            <a:r>
              <a:rPr lang="hu-HU" sz="2400" b="1" dirty="0"/>
              <a:t>Kontroll Doboz</a:t>
            </a:r>
            <a:endParaRPr lang="en-IE" sz="2400" b="1" dirty="0"/>
          </a:p>
          <a:p>
            <a:r>
              <a:rPr lang="en-IE" dirty="0"/>
              <a:t>______________________________________________________________________</a:t>
            </a:r>
          </a:p>
          <a:p>
            <a:endParaRPr lang="en-IE" dirty="0"/>
          </a:p>
          <a:p>
            <a:r>
              <a:rPr lang="en-IE" dirty="0"/>
              <a:t>______________________________________________________________________</a:t>
            </a:r>
          </a:p>
          <a:p>
            <a:endParaRPr lang="en-IE" dirty="0"/>
          </a:p>
          <a:p>
            <a:r>
              <a:rPr lang="en-IE" dirty="0"/>
              <a:t>______________________________________________________________________</a:t>
            </a:r>
          </a:p>
          <a:p>
            <a:endParaRPr lang="en-IE" dirty="0"/>
          </a:p>
          <a:p>
            <a:r>
              <a:rPr lang="en-IE" dirty="0"/>
              <a:t>______________________________________________________________________</a:t>
            </a:r>
          </a:p>
        </p:txBody>
      </p:sp>
      <p:sp>
        <p:nvSpPr>
          <p:cNvPr id="5" name="Rectangle 4"/>
          <p:cNvSpPr/>
          <p:nvPr/>
        </p:nvSpPr>
        <p:spPr>
          <a:xfrm>
            <a:off x="542822" y="4562544"/>
            <a:ext cx="82809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400" dirty="0"/>
              <a:t>A dobozban lévő dolgokért vállalt felelősség miatt a lehető legtöbbet fogják kihozni magukból</a:t>
            </a:r>
            <a:endParaRPr lang="en-IE" sz="2400" dirty="0"/>
          </a:p>
          <a:p>
            <a:r>
              <a:rPr lang="en-US" sz="2400" dirty="0"/>
              <a:t> </a:t>
            </a:r>
            <a:endParaRPr lang="en-IE" sz="2400" dirty="0"/>
          </a:p>
          <a:p>
            <a:r>
              <a:rPr lang="hu-HU" sz="2400" dirty="0"/>
              <a:t>Az olyan dolgok miatt felesleges aggódni, melyeket nem tudunk az ellenőrzésünk </a:t>
            </a:r>
            <a:r>
              <a:rPr lang="hu-HU" sz="2400"/>
              <a:t>alatt tartani.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2397654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/>
              <a:t>The Self Fulfilling Prophecy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E" sz="2400" dirty="0"/>
              <a:t>We all know that it is possible to make a negative thought happen.  This is called a self-fulfilling prophecy.</a:t>
            </a:r>
          </a:p>
          <a:p>
            <a:pPr algn="ctr"/>
            <a:endParaRPr lang="en-IE" sz="2400" dirty="0"/>
          </a:p>
          <a:p>
            <a:r>
              <a:rPr lang="en-IE" sz="2400" dirty="0"/>
              <a:t>The rider who is sure he/she will forget his/her test- DOES!</a:t>
            </a:r>
          </a:p>
          <a:p>
            <a:endParaRPr lang="en-IE" sz="2400" dirty="0"/>
          </a:p>
          <a:p>
            <a:r>
              <a:rPr lang="en-IE" sz="2400" dirty="0"/>
              <a:t>The competitor who doesn’t like the look of fence five – STOPS at it.  </a:t>
            </a:r>
          </a:p>
          <a:p>
            <a:endParaRPr lang="en-IE" sz="2400" dirty="0"/>
          </a:p>
          <a:p>
            <a:r>
              <a:rPr lang="en-IE" sz="2400" dirty="0"/>
              <a:t>Feeling unsure about jumping from light into dark – only manages it at the second attempt.</a:t>
            </a:r>
          </a:p>
          <a:p>
            <a:pPr marL="0" indent="0">
              <a:buNone/>
            </a:pPr>
            <a:r>
              <a:rPr lang="en-IE" sz="2400" dirty="0"/>
              <a:t> </a:t>
            </a:r>
          </a:p>
          <a:p>
            <a:endParaRPr lang="en-IE" sz="2400" dirty="0"/>
          </a:p>
          <a:p>
            <a:endParaRPr lang="en-IE" sz="2400" dirty="0"/>
          </a:p>
        </p:txBody>
      </p:sp>
      <p:pic>
        <p:nvPicPr>
          <p:cNvPr id="4" name="Picture 13" descr="hsi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865" y="5373216"/>
            <a:ext cx="2091136" cy="1493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7674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Az önbeteljesítő jóslat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2400" dirty="0"/>
              <a:t>Mindannyian tudjuk, hogy egy negatív gondolat könnyen megvalósulhat. Ezt önbeteljesítő jóslatnak hívják</a:t>
            </a:r>
            <a:endParaRPr lang="en-IE" sz="2400" dirty="0"/>
          </a:p>
          <a:p>
            <a:pPr algn="ctr"/>
            <a:endParaRPr lang="en-IE" sz="2400" dirty="0"/>
          </a:p>
          <a:p>
            <a:r>
              <a:rPr lang="hu-HU" sz="2400" dirty="0"/>
              <a:t>A lovas, aki biztos benne, hogy el fogja felejteni a programot – el is fogja felejteni!</a:t>
            </a:r>
            <a:endParaRPr lang="en-IE" sz="2400" dirty="0"/>
          </a:p>
          <a:p>
            <a:endParaRPr lang="en-IE" sz="2400" dirty="0"/>
          </a:p>
          <a:p>
            <a:r>
              <a:rPr lang="hu-HU" sz="2400" dirty="0"/>
              <a:t>A versenyző, akinek nem tetszik az 5. ugrás – meg fog állni annál az ugrásnál!</a:t>
            </a:r>
            <a:endParaRPr lang="en-IE" sz="2400" dirty="0"/>
          </a:p>
          <a:p>
            <a:endParaRPr lang="en-IE" sz="2400" dirty="0"/>
          </a:p>
          <a:p>
            <a:r>
              <a:rPr lang="hu-HU" sz="2400" dirty="0"/>
              <a:t>Az a lovas, aki tart attól, hogy a világosból sötétbe ugrasson – annak csak a második kísérletre fog sikerülni!</a:t>
            </a:r>
            <a:endParaRPr lang="en-IE" sz="2400" dirty="0"/>
          </a:p>
          <a:p>
            <a:endParaRPr lang="en-IE" sz="2400" dirty="0"/>
          </a:p>
          <a:p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1031386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/>
              <a:t>Visualisation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Quietly close your eyes, and imagine a typical pressure situation you have encountered in your sport.</a:t>
            </a:r>
            <a:endParaRPr lang="en-IE" b="1" dirty="0"/>
          </a:p>
          <a:p>
            <a:pPr marL="0" indent="0">
              <a:buNone/>
            </a:pPr>
            <a:endParaRPr lang="en-IE" b="1" dirty="0"/>
          </a:p>
          <a:p>
            <a:r>
              <a:rPr lang="en-GB" dirty="0"/>
              <a:t>For 2 – 3 minutes imagine yourself performing successfully in that situation, focusing on the sights and sounds and sensations involved.</a:t>
            </a:r>
            <a:endParaRPr lang="en-IE" b="1" dirty="0"/>
          </a:p>
          <a:p>
            <a:pPr marL="0" indent="0">
              <a:buNone/>
            </a:pPr>
            <a:endParaRPr lang="en-IE" dirty="0"/>
          </a:p>
        </p:txBody>
      </p:sp>
      <p:pic>
        <p:nvPicPr>
          <p:cNvPr id="4" name="Picture 13" descr="hsi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865" y="5373216"/>
            <a:ext cx="2091136" cy="1493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76225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Vizualizáció</a:t>
            </a:r>
            <a:r>
              <a:rPr lang="en-IE" b="1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Nyugodtan csukjuk be a szemünket, és képzeljünk el egy olyan stresszhelyzetet, amelyet sportolás közben tapasztaltunk.</a:t>
            </a:r>
            <a:endParaRPr lang="en-IE" b="1" dirty="0"/>
          </a:p>
          <a:p>
            <a:pPr marL="0" indent="0">
              <a:buNone/>
            </a:pPr>
            <a:endParaRPr lang="en-IE" b="1" dirty="0"/>
          </a:p>
          <a:p>
            <a:r>
              <a:rPr lang="hu-HU" dirty="0"/>
              <a:t>2-3 percig képzeljük el, hogy sikeresen megoldjuk ezt a szituációt, figyeljünk a látványra, a hangokra és az érzésekre.</a:t>
            </a:r>
            <a:endParaRPr lang="en-IE" b="1" dirty="0"/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3331870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/>
              <a:t>Physical Control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Ask riders to close their eyes and concentrate on their breathing.  While inhaling, the abdomen should be gently pushed out.  While exhaling, it should be gently pulled in.</a:t>
            </a:r>
            <a:endParaRPr lang="en-IE" b="1" dirty="0"/>
          </a:p>
          <a:p>
            <a:pPr marL="0" indent="0">
              <a:buNone/>
            </a:pPr>
            <a:endParaRPr lang="en-IE" b="1" dirty="0"/>
          </a:p>
          <a:p>
            <a:r>
              <a:rPr lang="en-GB" dirty="0"/>
              <a:t>Taking five deep breaths is a good pressure releaser.</a:t>
            </a:r>
            <a:endParaRPr lang="en-IE" b="1" dirty="0"/>
          </a:p>
          <a:p>
            <a:pPr marL="0" indent="0">
              <a:buNone/>
            </a:pPr>
            <a:endParaRPr lang="en-IE" dirty="0"/>
          </a:p>
        </p:txBody>
      </p:sp>
      <p:pic>
        <p:nvPicPr>
          <p:cNvPr id="4" name="Picture 13" descr="hsi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865" y="5373216"/>
            <a:ext cx="2091136" cy="1493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150920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Testkontroll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Kérjük meg a lovasokat, hogy csukják be a szemüket és koncentráljanak a légzésükre. Belégzés közben a hasnak kissé ki kell domborodnia, kilégzésnél pedig kissé behúzódnia</a:t>
            </a:r>
            <a:endParaRPr lang="en-IE" b="1" dirty="0"/>
          </a:p>
          <a:p>
            <a:pPr marL="0" indent="0">
              <a:buNone/>
            </a:pPr>
            <a:endParaRPr lang="en-IE" b="1" dirty="0"/>
          </a:p>
          <a:p>
            <a:r>
              <a:rPr lang="hu-HU" dirty="0"/>
              <a:t>Öt mély levegővétel jól oldja a feszültséget</a:t>
            </a:r>
            <a:endParaRPr lang="en-IE" b="1" dirty="0"/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7639818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/>
              <a:t>Self-Talk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507288" cy="4525963"/>
          </a:xfrm>
        </p:spPr>
        <p:txBody>
          <a:bodyPr>
            <a:normAutofit lnSpcReduction="10000"/>
          </a:bodyPr>
          <a:lstStyle/>
          <a:p>
            <a:pPr lvl="0"/>
            <a:r>
              <a:rPr lang="en-GB" dirty="0"/>
              <a:t>Let’s see exactly what I have to do</a:t>
            </a:r>
            <a:endParaRPr lang="en-IE" b="1" dirty="0"/>
          </a:p>
          <a:p>
            <a:pPr lvl="0"/>
            <a:r>
              <a:rPr lang="en-GB" dirty="0"/>
              <a:t>I’ve handled situations like this before and done well</a:t>
            </a:r>
            <a:endParaRPr lang="en-IE" b="1" dirty="0"/>
          </a:p>
          <a:p>
            <a:pPr lvl="0"/>
            <a:r>
              <a:rPr lang="en-GB" dirty="0"/>
              <a:t>One step at a time</a:t>
            </a:r>
            <a:endParaRPr lang="en-IE" b="1" dirty="0"/>
          </a:p>
          <a:p>
            <a:pPr lvl="0"/>
            <a:r>
              <a:rPr lang="en-GB" dirty="0"/>
              <a:t>I’m in control of what I do</a:t>
            </a:r>
            <a:endParaRPr lang="en-IE" b="1" dirty="0"/>
          </a:p>
          <a:p>
            <a:pPr lvl="0"/>
            <a:r>
              <a:rPr lang="en-GB" dirty="0"/>
              <a:t>Look at the positives - don’t jump to conclusions</a:t>
            </a:r>
            <a:endParaRPr lang="en-IE" b="1" dirty="0"/>
          </a:p>
          <a:p>
            <a:pPr lvl="0"/>
            <a:r>
              <a:rPr lang="en-GB" dirty="0"/>
              <a:t>As long as I stay cool, I’ll be in control</a:t>
            </a:r>
            <a:endParaRPr lang="en-IE" b="1" dirty="0"/>
          </a:p>
          <a:p>
            <a:pPr lvl="0"/>
            <a:r>
              <a:rPr lang="en-GB" dirty="0"/>
              <a:t>Relax, breathe out, and slow things down</a:t>
            </a:r>
            <a:endParaRPr lang="en-IE" b="1" dirty="0"/>
          </a:p>
          <a:p>
            <a:pPr marL="0" indent="0">
              <a:buNone/>
            </a:pPr>
            <a:endParaRPr lang="en-IE" b="1" dirty="0"/>
          </a:p>
          <a:p>
            <a:endParaRPr lang="en-IE" dirty="0"/>
          </a:p>
        </p:txBody>
      </p:sp>
      <p:pic>
        <p:nvPicPr>
          <p:cNvPr id="4" name="Picture 13" descr="hsi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865" y="5373216"/>
            <a:ext cx="2091136" cy="1493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5036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Autofit/>
          </a:bodyPr>
          <a:lstStyle/>
          <a:p>
            <a:pPr algn="l"/>
            <a:r>
              <a:rPr lang="en-IE" sz="2800" b="1" dirty="0" err="1"/>
              <a:t>EREDMÉNY</a:t>
            </a:r>
            <a:r>
              <a:rPr lang="en-IE" sz="2800" b="1" dirty="0"/>
              <a:t>: A </a:t>
            </a:r>
            <a:r>
              <a:rPr lang="en-IE" sz="2800" b="1" dirty="0" err="1"/>
              <a:t>kurzus</a:t>
            </a:r>
            <a:r>
              <a:rPr lang="en-IE" sz="2800" b="1" dirty="0"/>
              <a:t> </a:t>
            </a:r>
            <a:r>
              <a:rPr lang="en-IE" sz="2800" b="1" dirty="0" err="1"/>
              <a:t>végére</a:t>
            </a:r>
            <a:r>
              <a:rPr lang="en-IE" sz="2800" b="1" dirty="0"/>
              <a:t> </a:t>
            </a:r>
            <a:r>
              <a:rPr lang="en-IE" sz="2800" b="1" dirty="0" err="1"/>
              <a:t>az</a:t>
            </a:r>
            <a:r>
              <a:rPr lang="en-IE" sz="2800" b="1" dirty="0"/>
              <a:t> </a:t>
            </a:r>
            <a:r>
              <a:rPr lang="en-IE" sz="2800" b="1" dirty="0" err="1"/>
              <a:t>edző</a:t>
            </a:r>
            <a:r>
              <a:rPr lang="en-IE" sz="2800" b="1" dirty="0"/>
              <a:t> a </a:t>
            </a:r>
            <a:r>
              <a:rPr lang="en-IE" sz="2800" b="1" dirty="0" err="1"/>
              <a:t>következőket</a:t>
            </a:r>
            <a:r>
              <a:rPr lang="en-IE" sz="2800" b="1" dirty="0"/>
              <a:t> </a:t>
            </a:r>
            <a:r>
              <a:rPr lang="en-IE" sz="2800" b="1" dirty="0" err="1"/>
              <a:t>sajátítja</a:t>
            </a:r>
            <a:r>
              <a:rPr lang="en-IE" sz="2800" b="1" dirty="0"/>
              <a:t> el:</a:t>
            </a:r>
            <a:br>
              <a:rPr lang="en-IE" sz="2800" b="1" dirty="0"/>
            </a:br>
            <a:endParaRPr lang="en-IE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lvl="1">
              <a:buFont typeface="Arial" pitchFamily="34" charset="0"/>
              <a:buChar char="•"/>
            </a:pPr>
            <a:r>
              <a:rPr lang="hu-HU" dirty="0"/>
              <a:t>A mentális felkészültség különböző vetületei</a:t>
            </a:r>
            <a:endParaRPr lang="en-IE" dirty="0"/>
          </a:p>
          <a:p>
            <a:pPr marL="0" indent="0">
              <a:buNone/>
            </a:pPr>
            <a:endParaRPr lang="en-IE" dirty="0"/>
          </a:p>
          <a:p>
            <a:pPr lvl="1">
              <a:buFont typeface="Arial" pitchFamily="34" charset="0"/>
              <a:buChar char="•"/>
            </a:pPr>
            <a:r>
              <a:rPr lang="hu-HU" dirty="0"/>
              <a:t>A mentális felkészültség elemei</a:t>
            </a:r>
            <a:endParaRPr lang="en-IE" dirty="0"/>
          </a:p>
          <a:p>
            <a:pPr marL="0" indent="0">
              <a:buNone/>
            </a:pPr>
            <a:endParaRPr lang="en-IE" dirty="0"/>
          </a:p>
          <a:p>
            <a:pPr lvl="1">
              <a:buFont typeface="Arial" pitchFamily="34" charset="0"/>
              <a:buChar char="•"/>
            </a:pPr>
            <a:r>
              <a:rPr lang="hu-HU" dirty="0"/>
              <a:t>Hogyan kell megtervezni és megkönnyíteni a lovas pszichológiai felkészülését, különleges tekintettel a célok meghatározására és a motiválására</a:t>
            </a:r>
            <a:endParaRPr lang="en-US" dirty="0"/>
          </a:p>
          <a:p>
            <a:pPr marL="457200" lvl="1" indent="0">
              <a:buNone/>
            </a:pPr>
            <a:endParaRPr lang="en-IE" dirty="0"/>
          </a:p>
          <a:p>
            <a:pPr lvl="1">
              <a:buFont typeface="Arial" pitchFamily="34" charset="0"/>
              <a:buChar char="•"/>
            </a:pPr>
            <a:r>
              <a:rPr lang="hu-HU" dirty="0"/>
              <a:t>A lovasokat hogyan vonjuk be a stresszhelyzetek megoldásai lehetőségeinek megtanulásába azáltal, hogy egyszerűen megváltoztatjuk, hogyan érzékelik ezeket a szituációkat</a:t>
            </a:r>
            <a:endParaRPr lang="en-IE" dirty="0"/>
          </a:p>
          <a:p>
            <a:pPr marL="0" indent="0">
              <a:buNone/>
            </a:pPr>
            <a:endParaRPr lang="en-IE" dirty="0"/>
          </a:p>
          <a:p>
            <a:pPr lvl="1">
              <a:buFont typeface="Arial" pitchFamily="34" charset="0"/>
              <a:buChar char="•"/>
            </a:pPr>
            <a:r>
              <a:rPr lang="hu-HU" dirty="0"/>
              <a:t>Az edző olyan technikákat kínál fel és elősegíti azok megvalósítását, amelyeket a lovasok fel tudnak használni a „stresszes szituációk” kezelésére</a:t>
            </a:r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468692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Önszuggesztió</a:t>
            </a:r>
            <a:r>
              <a:rPr lang="en-IE" b="1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507288" cy="5472608"/>
          </a:xfrm>
        </p:spPr>
        <p:txBody>
          <a:bodyPr>
            <a:normAutofit/>
          </a:bodyPr>
          <a:lstStyle/>
          <a:p>
            <a:r>
              <a:rPr lang="hu-HU" dirty="0"/>
              <a:t>Nézzük pontosan mit is kell tennem</a:t>
            </a:r>
            <a:endParaRPr lang="en-IE" b="1" dirty="0"/>
          </a:p>
          <a:p>
            <a:pPr lvl="0"/>
            <a:r>
              <a:rPr lang="hu-HU" dirty="0"/>
              <a:t>Korábban már voltam ilyen helyzetben, és jól megoldottam</a:t>
            </a:r>
            <a:endParaRPr lang="en-IE" b="1" dirty="0"/>
          </a:p>
          <a:p>
            <a:pPr lvl="0"/>
            <a:r>
              <a:rPr lang="hu-HU" dirty="0"/>
              <a:t>Egyszerre csak egy lépést</a:t>
            </a:r>
            <a:endParaRPr lang="en-IE" b="1" dirty="0"/>
          </a:p>
          <a:p>
            <a:pPr lvl="0"/>
            <a:r>
              <a:rPr lang="hu-HU" dirty="0"/>
              <a:t>Tudom, mit csinálok</a:t>
            </a:r>
            <a:endParaRPr lang="en-IE" b="1" dirty="0"/>
          </a:p>
          <a:p>
            <a:pPr lvl="0"/>
            <a:r>
              <a:rPr lang="hu-HU" dirty="0"/>
              <a:t>Nézzük a pozitív oldalát – ne hamarkodjuk el a döntést</a:t>
            </a:r>
            <a:endParaRPr lang="en-IE" b="1" dirty="0"/>
          </a:p>
          <a:p>
            <a:pPr lvl="0"/>
            <a:r>
              <a:rPr lang="hu-HU" dirty="0"/>
              <a:t>Amíg nyugodt maradok, megmarad a kontroll</a:t>
            </a:r>
            <a:endParaRPr lang="en-IE" b="1" dirty="0"/>
          </a:p>
          <a:p>
            <a:pPr lvl="0"/>
            <a:r>
              <a:rPr lang="hu-HU" dirty="0"/>
              <a:t>Nyugalom, kilégzés, lassítunk</a:t>
            </a:r>
            <a:endParaRPr lang="en-IE" b="1" dirty="0"/>
          </a:p>
          <a:p>
            <a:pPr marL="0" indent="0">
              <a:buNone/>
            </a:pPr>
            <a:endParaRPr lang="en-IE" b="1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34370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b="1" dirty="0"/>
              <a:t>Mental Fitness</a:t>
            </a:r>
            <a:endParaRPr lang="en-IE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IE" b="1" dirty="0"/>
          </a:p>
          <a:p>
            <a:pPr marL="0" indent="0" algn="ctr">
              <a:buNone/>
            </a:pPr>
            <a:endParaRPr lang="en-IE" b="1" dirty="0"/>
          </a:p>
          <a:p>
            <a:pPr marL="0" indent="0" algn="ctr">
              <a:buNone/>
            </a:pPr>
            <a:r>
              <a:rPr lang="en-IE" sz="3600" b="1" dirty="0"/>
              <a:t>Definition:</a:t>
            </a:r>
            <a:r>
              <a:rPr lang="en-IE" sz="3600" dirty="0"/>
              <a:t>  Mental Fitness is a state of mind that helps people and horses perform to the best of their ability</a:t>
            </a:r>
          </a:p>
          <a:p>
            <a:pPr marL="0" indent="0">
              <a:buNone/>
            </a:pPr>
            <a:endParaRPr lang="en-IE" dirty="0"/>
          </a:p>
        </p:txBody>
      </p:sp>
      <p:pic>
        <p:nvPicPr>
          <p:cNvPr id="9" name="Picture 13" descr="hsi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865" y="5392185"/>
            <a:ext cx="2091136" cy="1493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926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b="1" dirty="0" err="1"/>
              <a:t>Ment</a:t>
            </a:r>
            <a:r>
              <a:rPr lang="hu-HU" b="1" dirty="0" err="1"/>
              <a:t>ális</a:t>
            </a:r>
            <a:r>
              <a:rPr lang="en-IE" b="1" dirty="0"/>
              <a:t> </a:t>
            </a:r>
            <a:r>
              <a:rPr lang="hu-HU" b="1" dirty="0"/>
              <a:t>felkészültség</a:t>
            </a:r>
            <a:endParaRPr lang="en-IE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IE" b="1" dirty="0"/>
          </a:p>
          <a:p>
            <a:pPr marL="0" indent="0" algn="ctr">
              <a:buNone/>
            </a:pPr>
            <a:endParaRPr lang="en-IE" b="1" dirty="0"/>
          </a:p>
          <a:p>
            <a:pPr marL="0" indent="0" algn="ctr">
              <a:buNone/>
            </a:pPr>
            <a:r>
              <a:rPr lang="hu-HU" sz="3600" b="1" dirty="0"/>
              <a:t>Definíció: </a:t>
            </a:r>
            <a:r>
              <a:rPr lang="hu-HU" sz="3600" dirty="0"/>
              <a:t>A mentális felkészültség az a lelkiállapot, amelyben az emberek és a lovak a legjobb formájukat tudják nyújtani.</a:t>
            </a:r>
            <a:endParaRPr lang="en-IE" sz="3600" dirty="0"/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176901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/>
              <a:t>Pressure Situations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IE" dirty="0"/>
          </a:p>
          <a:p>
            <a:pPr marL="0" indent="0" algn="ctr">
              <a:buNone/>
            </a:pPr>
            <a:endParaRPr lang="en-IE" dirty="0"/>
          </a:p>
          <a:p>
            <a:pPr marL="0" indent="0" algn="ctr">
              <a:buNone/>
            </a:pPr>
            <a:r>
              <a:rPr lang="en-IE" sz="3600" dirty="0"/>
              <a:t>Pressure situations are inevitable in equestrian competition because the object of all competitions is to determine a winner</a:t>
            </a:r>
          </a:p>
        </p:txBody>
      </p:sp>
      <p:pic>
        <p:nvPicPr>
          <p:cNvPr id="4" name="Picture 13" descr="hsi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865" y="5373216"/>
            <a:ext cx="2091136" cy="1493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5097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Stresszhelyzetek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IE" dirty="0"/>
          </a:p>
          <a:p>
            <a:pPr marL="0" indent="0" algn="ctr">
              <a:buNone/>
            </a:pPr>
            <a:endParaRPr lang="en-IE" dirty="0"/>
          </a:p>
          <a:p>
            <a:pPr marL="0" indent="0" algn="ctr">
              <a:buNone/>
            </a:pPr>
            <a:r>
              <a:rPr lang="hu-HU" sz="3600" dirty="0"/>
              <a:t>A stresszhelyzetek elkerülhetetlenek a versenysportban, mert az összes versenynek az a célja, hogy meghatározza, ki a győztes.</a:t>
            </a:r>
            <a:endParaRPr lang="en-IE" sz="3600" dirty="0"/>
          </a:p>
        </p:txBody>
      </p:sp>
    </p:spTree>
    <p:extLst>
      <p:ext uri="{BB962C8B-B14F-4D97-AF65-F5344CB8AC3E}">
        <p14:creationId xmlns:p14="http://schemas.microsoft.com/office/powerpoint/2010/main" val="1607327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Components of Mental Fitness	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412776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IE" sz="3600" dirty="0"/>
              <a:t>Commitment </a:t>
            </a:r>
          </a:p>
          <a:p>
            <a:pPr marL="0" indent="0">
              <a:buNone/>
            </a:pPr>
            <a:endParaRPr lang="en-IE" sz="3600" dirty="0"/>
          </a:p>
          <a:p>
            <a:r>
              <a:rPr lang="en-IE" sz="3600" dirty="0"/>
              <a:t>Confidence </a:t>
            </a:r>
          </a:p>
          <a:p>
            <a:pPr marL="0" indent="0">
              <a:buNone/>
            </a:pPr>
            <a:endParaRPr lang="en-IE" sz="3600" dirty="0"/>
          </a:p>
          <a:p>
            <a:r>
              <a:rPr lang="en-IE" sz="3600" dirty="0"/>
              <a:t>Concentration </a:t>
            </a:r>
          </a:p>
          <a:p>
            <a:endParaRPr lang="en-IE" sz="3600" dirty="0"/>
          </a:p>
          <a:p>
            <a:r>
              <a:rPr lang="en-IE" sz="3600" dirty="0"/>
              <a:t>Control </a:t>
            </a:r>
          </a:p>
        </p:txBody>
      </p:sp>
      <p:pic>
        <p:nvPicPr>
          <p:cNvPr id="4" name="Picture 13" descr="hsi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865" y="5373216"/>
            <a:ext cx="2091136" cy="1493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0945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1470</Words>
  <Application>Microsoft Office PowerPoint</Application>
  <PresentationFormat>Diavetítés a képernyőre (4:3 oldalarány)</PresentationFormat>
  <Paragraphs>291</Paragraphs>
  <Slides>40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40</vt:i4>
      </vt:variant>
    </vt:vector>
  </HeadingPairs>
  <TitlesOfParts>
    <vt:vector size="43" baseType="lpstr">
      <vt:lpstr>Arial</vt:lpstr>
      <vt:lpstr>Calibri</vt:lpstr>
      <vt:lpstr>Office Theme</vt:lpstr>
      <vt:lpstr>Horse Sport Ireland   Level 2 Coach Course </vt:lpstr>
      <vt:lpstr>2-es szintű edző</vt:lpstr>
      <vt:lpstr>Outcomes: At the end of this session the coach will be able to: </vt:lpstr>
      <vt:lpstr>EREDMÉNY: A kurzus végére az edző a következőket sajátítja el: </vt:lpstr>
      <vt:lpstr>Mental Fitness</vt:lpstr>
      <vt:lpstr>Mentális felkészültség</vt:lpstr>
      <vt:lpstr>Pressure Situations</vt:lpstr>
      <vt:lpstr>Stresszhelyzetek</vt:lpstr>
      <vt:lpstr>Components of Mental Fitness </vt:lpstr>
      <vt:lpstr>A mentális felkészültség elemei</vt:lpstr>
      <vt:lpstr>Commitment </vt:lpstr>
      <vt:lpstr>Elkötelezettség </vt:lpstr>
      <vt:lpstr>Commitment </vt:lpstr>
      <vt:lpstr>Elkötelezettség </vt:lpstr>
      <vt:lpstr>Confidence </vt:lpstr>
      <vt:lpstr>Önbizalom </vt:lpstr>
      <vt:lpstr>Confidence </vt:lpstr>
      <vt:lpstr>Önbizalom </vt:lpstr>
      <vt:lpstr>Concentration </vt:lpstr>
      <vt:lpstr>Koncentráció </vt:lpstr>
      <vt:lpstr>Concentration </vt:lpstr>
      <vt:lpstr>Koncentráció </vt:lpstr>
      <vt:lpstr>Direction / Focus of Attention </vt:lpstr>
      <vt:lpstr>Figyelem irányítása/összpontosítása</vt:lpstr>
      <vt:lpstr>Maintenance of Attention </vt:lpstr>
      <vt:lpstr>A figyelem fenntartása</vt:lpstr>
      <vt:lpstr>Control </vt:lpstr>
      <vt:lpstr>Kontroll </vt:lpstr>
      <vt:lpstr>The Control Box Exercise </vt:lpstr>
      <vt:lpstr>A Kontroll Doboz feladat</vt:lpstr>
      <vt:lpstr>The Control Box Exercise </vt:lpstr>
      <vt:lpstr>A Kontroll Doboz feladat</vt:lpstr>
      <vt:lpstr>The Self Fulfilling Prophecy </vt:lpstr>
      <vt:lpstr>Az önbeteljesítő jóslat</vt:lpstr>
      <vt:lpstr>Visualisation </vt:lpstr>
      <vt:lpstr>Vizualizáció </vt:lpstr>
      <vt:lpstr>Physical Control </vt:lpstr>
      <vt:lpstr>Testkontroll</vt:lpstr>
      <vt:lpstr>Self-Talk </vt:lpstr>
      <vt:lpstr>Önszuggesztió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Horse Sport Ireland   Level 2 Coach Course</dc:title>
  <dc:creator>Catherine Farrell</dc:creator>
  <cp:lastModifiedBy>Dóra Borbély</cp:lastModifiedBy>
  <cp:revision>17</cp:revision>
  <dcterms:created xsi:type="dcterms:W3CDTF">2013-03-19T21:45:24Z</dcterms:created>
  <dcterms:modified xsi:type="dcterms:W3CDTF">2022-09-29T09:51:26Z</dcterms:modified>
</cp:coreProperties>
</file>