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90" r:id="rId2"/>
    <p:sldId id="296" r:id="rId3"/>
    <p:sldId id="305" r:id="rId4"/>
    <p:sldId id="300" r:id="rId5"/>
    <p:sldId id="301" r:id="rId6"/>
    <p:sldId id="302" r:id="rId7"/>
    <p:sldId id="303" r:id="rId8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14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9EAE2B-BA02-45CA-88FB-FA5613CCDEC0}" type="datetimeFigureOut">
              <a:rPr lang="hu-HU" smtClean="0"/>
              <a:pPr/>
              <a:t>2026. 02. 27.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D10F6B-3249-4946-9349-1EDC3A1FE9DA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A75E5-8B37-420D-889F-6D3BC97C2F35}" type="datetimeFigureOut">
              <a:rPr lang="hu-HU" smtClean="0"/>
              <a:pPr/>
              <a:t>2026. 02. 27.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4AE78-5D8F-4FD3-B7CD-026CAC6BCB79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A75E5-8B37-420D-889F-6D3BC97C2F35}" type="datetimeFigureOut">
              <a:rPr lang="hu-HU" smtClean="0"/>
              <a:pPr/>
              <a:t>2026. 02. 27.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4AE78-5D8F-4FD3-B7CD-026CAC6BCB79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A75E5-8B37-420D-889F-6D3BC97C2F35}" type="datetimeFigureOut">
              <a:rPr lang="hu-HU" smtClean="0"/>
              <a:pPr/>
              <a:t>2026. 02. 27.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4AE78-5D8F-4FD3-B7CD-026CAC6BCB79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A75E5-8B37-420D-889F-6D3BC97C2F35}" type="datetimeFigureOut">
              <a:rPr lang="hu-HU" smtClean="0"/>
              <a:pPr/>
              <a:t>2026. 02. 27.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4AE78-5D8F-4FD3-B7CD-026CAC6BCB79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A75E5-8B37-420D-889F-6D3BC97C2F35}" type="datetimeFigureOut">
              <a:rPr lang="hu-HU" smtClean="0"/>
              <a:pPr/>
              <a:t>2026. 02. 27.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4AE78-5D8F-4FD3-B7CD-026CAC6BCB79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A75E5-8B37-420D-889F-6D3BC97C2F35}" type="datetimeFigureOut">
              <a:rPr lang="hu-HU" smtClean="0"/>
              <a:pPr/>
              <a:t>2026. 02. 27.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4AE78-5D8F-4FD3-B7CD-026CAC6BCB79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A75E5-8B37-420D-889F-6D3BC97C2F35}" type="datetimeFigureOut">
              <a:rPr lang="hu-HU" smtClean="0"/>
              <a:pPr/>
              <a:t>2026. 02. 27.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4AE78-5D8F-4FD3-B7CD-026CAC6BCB79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A75E5-8B37-420D-889F-6D3BC97C2F35}" type="datetimeFigureOut">
              <a:rPr lang="hu-HU" smtClean="0"/>
              <a:pPr/>
              <a:t>2026. 02. 27.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4AE78-5D8F-4FD3-B7CD-026CAC6BCB79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A75E5-8B37-420D-889F-6D3BC97C2F35}" type="datetimeFigureOut">
              <a:rPr lang="hu-HU" smtClean="0"/>
              <a:pPr/>
              <a:t>2026. 02. 27.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4AE78-5D8F-4FD3-B7CD-026CAC6BCB79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A75E5-8B37-420D-889F-6D3BC97C2F35}" type="datetimeFigureOut">
              <a:rPr lang="hu-HU" smtClean="0"/>
              <a:pPr/>
              <a:t>2026. 02. 27.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4AE78-5D8F-4FD3-B7CD-026CAC6BCB79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A75E5-8B37-420D-889F-6D3BC97C2F35}" type="datetimeFigureOut">
              <a:rPr lang="hu-HU" smtClean="0"/>
              <a:pPr/>
              <a:t>2026. 02. 27.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4AE78-5D8F-4FD3-B7CD-026CAC6BCB79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0A75E5-8B37-420D-889F-6D3BC97C2F35}" type="datetimeFigureOut">
              <a:rPr lang="hu-HU" smtClean="0"/>
              <a:pPr/>
              <a:t>2026. 02. 27.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4AE78-5D8F-4FD3-B7CD-026CAC6BCB79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835696" y="188640"/>
            <a:ext cx="6622504" cy="1440160"/>
          </a:xfrm>
        </p:spPr>
        <p:txBody>
          <a:bodyPr/>
          <a:lstStyle/>
          <a:p>
            <a:pPr algn="l"/>
            <a:r>
              <a:rPr lang="hu-HU" dirty="0"/>
              <a:t>          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827584" y="1988840"/>
            <a:ext cx="7488832" cy="3672408"/>
          </a:xfrm>
        </p:spPr>
        <p:txBody>
          <a:bodyPr>
            <a:normAutofit/>
          </a:bodyPr>
          <a:lstStyle/>
          <a:p>
            <a:endParaRPr lang="hu-HU" sz="4000" dirty="0"/>
          </a:p>
          <a:p>
            <a:pPr lvl="0"/>
            <a:r>
              <a:rPr lang="hu-HU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Alapszabály módosítási javaslat</a:t>
            </a:r>
          </a:p>
          <a:p>
            <a:endParaRPr lang="hu-HU" dirty="0"/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DCF15F2D-9BCD-454D-A542-07E84C64CE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60648" y="-459432"/>
            <a:ext cx="4141247" cy="2926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9503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AE4D089-072B-31BD-E897-1F9240D672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CFC3117-6A6D-3FA2-7750-1889F5E9C4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35696" y="188640"/>
            <a:ext cx="6622504" cy="1440160"/>
          </a:xfrm>
        </p:spPr>
        <p:txBody>
          <a:bodyPr/>
          <a:lstStyle/>
          <a:p>
            <a:pPr algn="l"/>
            <a:r>
              <a:rPr lang="hu-HU" dirty="0"/>
              <a:t>          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D9A1FB05-2302-98CB-2EED-B01FC3F47B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7584" y="1988840"/>
            <a:ext cx="7488832" cy="3672408"/>
          </a:xfrm>
        </p:spPr>
        <p:txBody>
          <a:bodyPr>
            <a:normAutofit fontScale="85000" lnSpcReduction="20000"/>
          </a:bodyPr>
          <a:lstStyle/>
          <a:p>
            <a:pPr algn="l"/>
            <a:endParaRPr lang="hu-HU" dirty="0"/>
          </a:p>
          <a:p>
            <a:pPr algn="l"/>
            <a:r>
              <a:rPr lang="hu-HU" dirty="0"/>
              <a:t>3.4. A szakágak működésére vonatkozó szabályokat a Szervezeti és Működési Szabályzat (a továbbiakban: ”SZMSZ”) tartalmazza. </a:t>
            </a:r>
            <a:r>
              <a:rPr lang="hu-HU" b="1" dirty="0"/>
              <a:t>Az egyes szakágak tisztségviselőinek (vezető és szakbizottsági tagok) felterjesztése a szakági tanács hatáskörébe tartozik. A szakági tanács szabadon dönt a tisztségviselők megválasztásának módjáról. Döntését követően a szakági tanács tesz javaslatot az Elnökség felé a tisztségviselők kinevezésére.</a:t>
            </a:r>
            <a:endParaRPr lang="hu-HU" dirty="0"/>
          </a:p>
          <a:p>
            <a:endParaRPr lang="hu-HU" dirty="0"/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4426E061-1070-A007-8A57-B476793144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60648" y="-459432"/>
            <a:ext cx="4141247" cy="2926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7613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682D59C-244A-6DB8-DD2F-711615E396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3A12DEA-AB38-84B8-9A33-0D1A63CB34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35696" y="188640"/>
            <a:ext cx="6622504" cy="1440160"/>
          </a:xfrm>
        </p:spPr>
        <p:txBody>
          <a:bodyPr/>
          <a:lstStyle/>
          <a:p>
            <a:pPr algn="l"/>
            <a:r>
              <a:rPr lang="hu-HU" dirty="0"/>
              <a:t>          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A206EC03-EA58-C680-F6C1-CCD26E0808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7584" y="1988840"/>
            <a:ext cx="7488832" cy="3672408"/>
          </a:xfrm>
        </p:spPr>
        <p:txBody>
          <a:bodyPr>
            <a:normAutofit fontScale="92500"/>
          </a:bodyPr>
          <a:lstStyle/>
          <a:p>
            <a:pPr algn="l"/>
            <a:endParaRPr lang="hu-HU" dirty="0"/>
          </a:p>
          <a:p>
            <a:pPr algn="l"/>
            <a:r>
              <a:rPr lang="hu-HU" dirty="0"/>
              <a:t>4.4.8 Az Elnökség </a:t>
            </a:r>
            <a:r>
              <a:rPr lang="hu-HU" b="1" dirty="0"/>
              <a:t>felfüggesztheti, a Közgyűlés</a:t>
            </a:r>
            <a:r>
              <a:rPr lang="hu-HU" dirty="0"/>
              <a:t> kizárhatja a szövetség tagjai közül azt a tagot, aki jelen Alapszabály rendelkezéseit vagy a közgyűlés határozatait súlyosan megszegi vagy a Szövetséggel és/vagy a Lovassporttal szemben súlyosan sértő magatartást tanúsít.</a:t>
            </a:r>
          </a:p>
          <a:p>
            <a:endParaRPr lang="hu-HU" dirty="0"/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27685A56-242A-1150-E9A4-D4016EE525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60648" y="-459432"/>
            <a:ext cx="4141247" cy="2926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3060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1D83C49-D991-EF75-2549-596DF6FF6E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590A65D-BEF0-8459-80A7-56BA02F935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35696" y="188640"/>
            <a:ext cx="6622504" cy="1440160"/>
          </a:xfrm>
        </p:spPr>
        <p:txBody>
          <a:bodyPr/>
          <a:lstStyle/>
          <a:p>
            <a:pPr algn="l"/>
            <a:r>
              <a:rPr lang="hu-HU" dirty="0"/>
              <a:t>          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AA5FD316-0585-80AB-5295-7DECA3C792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7584" y="1988840"/>
            <a:ext cx="7488832" cy="3672408"/>
          </a:xfrm>
        </p:spPr>
        <p:txBody>
          <a:bodyPr>
            <a:normAutofit fontScale="55000" lnSpcReduction="20000"/>
          </a:bodyPr>
          <a:lstStyle/>
          <a:p>
            <a:pPr algn="l"/>
            <a:r>
              <a:rPr lang="hu-HU" b="1" dirty="0"/>
              <a:t>A verzió </a:t>
            </a:r>
          </a:p>
          <a:p>
            <a:pPr algn="l"/>
            <a:r>
              <a:rPr lang="hu-HU" dirty="0"/>
              <a:t>4.5.2. A Közgyűlésen szavazati joggal az a rendes tag rendelkezik, aki az összehívott Közgyűlést időpontjában olyan igazolt versenyzője van, aki a tagszervezet színeiben a tárgyévben legalább egy alkalommal hivatalos versenyen starthoz állt valamely FEI szakágban és rögzített eredménye van . </a:t>
            </a:r>
            <a:r>
              <a:rPr lang="hu-HU" b="1" dirty="0"/>
              <a:t>Tagdíj és egyéb lejárt tartozása a Szövetség felé nincs.</a:t>
            </a:r>
          </a:p>
          <a:p>
            <a:pPr algn="l"/>
            <a:endParaRPr lang="hu-HU" dirty="0"/>
          </a:p>
          <a:p>
            <a:pPr algn="l"/>
            <a:r>
              <a:rPr lang="hu-HU" b="1" dirty="0"/>
              <a:t>B verzió</a:t>
            </a:r>
          </a:p>
          <a:p>
            <a:pPr algn="l"/>
            <a:r>
              <a:rPr lang="hu-HU" dirty="0"/>
              <a:t>4.5.2. A Közgyűlésen szavazati joggal az a rendes tag rendelkezik, aki az összehívott Közgyűlést időpontjában </a:t>
            </a:r>
            <a:r>
              <a:rPr lang="hu-HU" strike="sngStrike" dirty="0"/>
              <a:t>olyan igazolt versenyzője van, aki a tagszervezet színeiben a tárgyévben legalább egy alkalommal hivatalos versenyen starthoz állt valamely FEI szakágban és rögzített eredménye van . </a:t>
            </a:r>
            <a:r>
              <a:rPr lang="hu-HU" b="1" dirty="0"/>
              <a:t>tagdíj és egyéb lejárt tartozása a Szövetség felé nincs.</a:t>
            </a:r>
          </a:p>
          <a:p>
            <a:pPr algn="l"/>
            <a:endParaRPr lang="hu-HU" dirty="0"/>
          </a:p>
          <a:p>
            <a:endParaRPr lang="hu-HU" b="1" dirty="0"/>
          </a:p>
          <a:p>
            <a:endParaRPr lang="hu-HU" dirty="0"/>
          </a:p>
          <a:p>
            <a:endParaRPr lang="hu-HU" dirty="0"/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0BDE61F4-C937-5FF2-F46D-3CCF53E428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60648" y="-459432"/>
            <a:ext cx="4141247" cy="2926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58360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3D0B425-5178-9EC4-0FF8-562DA7D16F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1746350-C774-A805-B6CA-19F190768B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35696" y="188640"/>
            <a:ext cx="6622504" cy="1440160"/>
          </a:xfrm>
        </p:spPr>
        <p:txBody>
          <a:bodyPr/>
          <a:lstStyle/>
          <a:p>
            <a:pPr algn="l"/>
            <a:r>
              <a:rPr lang="hu-HU" dirty="0"/>
              <a:t>          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7DE0B6E4-A64B-14B9-FE5E-A5E0A2EE61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7544" y="1772816"/>
            <a:ext cx="8496944" cy="4680520"/>
          </a:xfrm>
        </p:spPr>
        <p:txBody>
          <a:bodyPr>
            <a:normAutofit fontScale="55000" lnSpcReduction="20000"/>
          </a:bodyPr>
          <a:lstStyle/>
          <a:p>
            <a:pPr algn="l"/>
            <a:r>
              <a:rPr lang="hu-HU" b="1" dirty="0"/>
              <a:t>A verzió </a:t>
            </a:r>
          </a:p>
          <a:p>
            <a:pPr algn="l"/>
            <a:r>
              <a:rPr lang="hu-HU" dirty="0"/>
              <a:t>4.5.3. A tag a Közgyűlésen a szavazati jogát törvényes képviselője helyett meghatalmazott képviselője útján is gyakorolhatja. A képviselő részére adott meghatalmazást teljes bizonyító </a:t>
            </a:r>
            <a:r>
              <a:rPr lang="hu-HU" dirty="0" err="1"/>
              <a:t>erejű</a:t>
            </a:r>
            <a:r>
              <a:rPr lang="hu-HU" dirty="0"/>
              <a:t> magánokirati formában írásba kell foglalni, és a Szövetség hivatalos nevezési rendszerében kell a meghatalmazást bejelenteni. A meghatalmazás a megismételt közgyűlésre is érvényes. Egy képviselő legfeljebb három  tagszervezet képviseletét láthatja el. </a:t>
            </a:r>
          </a:p>
          <a:p>
            <a:pPr algn="l"/>
            <a:endParaRPr lang="hu-HU" dirty="0"/>
          </a:p>
          <a:p>
            <a:pPr algn="l"/>
            <a:r>
              <a:rPr lang="hu-HU" b="1" dirty="0"/>
              <a:t>B verzió</a:t>
            </a:r>
          </a:p>
          <a:p>
            <a:pPr algn="l"/>
            <a:r>
              <a:rPr lang="hu-HU" dirty="0"/>
              <a:t>4.5.3. A tag a Közgyűlésen a szavazati jogát törvényes képviselője helyett meghatalmazott képviselője útján is gyakorolhatja. A képviselő részére adott meghatalmazást teljes bizonyító </a:t>
            </a:r>
            <a:r>
              <a:rPr lang="hu-HU" dirty="0" err="1"/>
              <a:t>erejű</a:t>
            </a:r>
            <a:r>
              <a:rPr lang="hu-HU" dirty="0"/>
              <a:t> magánokirati formában írásba kell foglalni, és a Szövetség hivatalos nevezési rendszerében kell a meghatalmazást bejelenteni. </a:t>
            </a:r>
            <a:r>
              <a:rPr lang="hu-HU" b="1" dirty="0"/>
              <a:t>A meghatalmazott kizárólag szavazásra jogosult tagszervezetnek a bíróságon nyilvántartott /bejegyzett/, képviseletre jogosult tisztségviselője lehet.</a:t>
            </a:r>
            <a:endParaRPr lang="hu-HU" dirty="0"/>
          </a:p>
          <a:p>
            <a:pPr algn="l"/>
            <a:r>
              <a:rPr lang="hu-HU" dirty="0"/>
              <a:t>A meghatalmazás a megismételt közgyűlésre is érvényes. Egy képviselő legfeljebb </a:t>
            </a:r>
            <a:r>
              <a:rPr lang="hu-HU" strike="sngStrike" dirty="0"/>
              <a:t>három </a:t>
            </a:r>
            <a:r>
              <a:rPr lang="hu-HU" dirty="0"/>
              <a:t> két tagszervezet képviseletét láthatja el. </a:t>
            </a:r>
            <a:endParaRPr lang="hu-HU" b="1" dirty="0"/>
          </a:p>
          <a:p>
            <a:pPr algn="l"/>
            <a:endParaRPr lang="hu-HU" dirty="0"/>
          </a:p>
          <a:p>
            <a:endParaRPr lang="hu-HU" b="1" dirty="0"/>
          </a:p>
          <a:p>
            <a:endParaRPr lang="hu-HU" dirty="0"/>
          </a:p>
          <a:p>
            <a:endParaRPr lang="hu-HU" dirty="0"/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B1A3D722-03AA-38AF-8B4A-04D781C7F0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88640" y="-436385"/>
            <a:ext cx="4141247" cy="2926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2071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2F194FC-F323-3AEE-58D1-5373C80993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958FD74-7DBD-56CA-2AEB-647A4F5029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35696" y="188640"/>
            <a:ext cx="6622504" cy="1440160"/>
          </a:xfrm>
        </p:spPr>
        <p:txBody>
          <a:bodyPr/>
          <a:lstStyle/>
          <a:p>
            <a:pPr algn="l"/>
            <a:r>
              <a:rPr lang="hu-HU" dirty="0"/>
              <a:t>          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63C2F267-6FDB-3FD5-A7A8-9E88F7EDCE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7544" y="1772816"/>
            <a:ext cx="8496944" cy="4680520"/>
          </a:xfrm>
        </p:spPr>
        <p:txBody>
          <a:bodyPr>
            <a:normAutofit lnSpcReduction="10000"/>
          </a:bodyPr>
          <a:lstStyle/>
          <a:p>
            <a:pPr algn="l"/>
            <a:r>
              <a:rPr lang="hu-HU" b="1" dirty="0"/>
              <a:t>A verzió </a:t>
            </a:r>
          </a:p>
          <a:p>
            <a:pPr algn="l"/>
            <a:r>
              <a:rPr lang="hu-HU" dirty="0"/>
              <a:t>5.1.2 a) Az Alapszabály elfogadása és módosítása. </a:t>
            </a:r>
          </a:p>
          <a:p>
            <a:pPr algn="l"/>
            <a:endParaRPr lang="hu-HU" dirty="0"/>
          </a:p>
          <a:p>
            <a:pPr algn="l"/>
            <a:r>
              <a:rPr lang="hu-HU" b="1" dirty="0"/>
              <a:t>B verzió</a:t>
            </a:r>
          </a:p>
          <a:p>
            <a:pPr algn="l"/>
            <a:r>
              <a:rPr lang="hu-HU" dirty="0"/>
              <a:t>5.1.2 a) Az Alapszabály </a:t>
            </a:r>
            <a:r>
              <a:rPr lang="hu-HU" b="1" dirty="0"/>
              <a:t>és a Szervezeti Működési Szabályzat</a:t>
            </a:r>
            <a:r>
              <a:rPr lang="hu-HU" dirty="0"/>
              <a:t> elfogadása és módosítása.  </a:t>
            </a:r>
            <a:r>
              <a:rPr lang="hu-HU" b="1" dirty="0"/>
              <a:t>Minden ezeket érintő módosító javaslatot 30 nappal korábban a szövetség hivatalos oldalán nyilvános vitára kell bocsátani</a:t>
            </a:r>
            <a:r>
              <a:rPr lang="hu-HU" dirty="0"/>
              <a:t>.  </a:t>
            </a:r>
          </a:p>
          <a:p>
            <a:pPr algn="l"/>
            <a:endParaRPr lang="hu-HU" dirty="0"/>
          </a:p>
          <a:p>
            <a:endParaRPr lang="hu-HU" b="1" dirty="0"/>
          </a:p>
          <a:p>
            <a:endParaRPr lang="hu-HU" dirty="0"/>
          </a:p>
          <a:p>
            <a:endParaRPr lang="hu-HU" dirty="0"/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0FCE4439-E4A7-A14E-DA89-B1F32B6C5FD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88640" y="-436385"/>
            <a:ext cx="4141247" cy="2926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81596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8AB738C-9921-AB3B-9DD9-8BB443FE71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19E2ED5-5EF5-8355-34AE-C821831962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35696" y="188640"/>
            <a:ext cx="6622504" cy="1440160"/>
          </a:xfrm>
        </p:spPr>
        <p:txBody>
          <a:bodyPr/>
          <a:lstStyle/>
          <a:p>
            <a:pPr algn="l"/>
            <a:r>
              <a:rPr lang="hu-HU" dirty="0"/>
              <a:t>          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6A2104AF-7339-4A6C-0045-35EFD64815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7544" y="1772816"/>
            <a:ext cx="8496944" cy="4752528"/>
          </a:xfrm>
        </p:spPr>
        <p:txBody>
          <a:bodyPr>
            <a:normAutofit fontScale="62500" lnSpcReduction="20000"/>
          </a:bodyPr>
          <a:lstStyle/>
          <a:p>
            <a:pPr algn="l"/>
            <a:r>
              <a:rPr lang="hu-HU" b="1" dirty="0"/>
              <a:t>A verzió </a:t>
            </a:r>
          </a:p>
          <a:p>
            <a:pPr algn="l"/>
            <a:r>
              <a:rPr lang="hu-HU" dirty="0"/>
              <a:t>5.2.2. Az Elnökség tagjait (Elnök, Sportszakmai Alelnök és Elnökségi tagok) a Közgyűlés választja 4 (négy) év határozott időtartamra. Az Elnökség tagjai tisztségükben újraválaszthatók, az Elnök legfeljebb 3 (három) egymást követő alkalommal választható meg</a:t>
            </a:r>
            <a:r>
              <a:rPr lang="hu-HU" b="1" dirty="0"/>
              <a:t>.</a:t>
            </a:r>
            <a:r>
              <a:rPr lang="hu-HU" dirty="0"/>
              <a:t> </a:t>
            </a:r>
            <a:r>
              <a:rPr lang="hu-HU" b="1" dirty="0"/>
              <a:t>A maximális 3 ciklus után egy ciklus szünet (4év) letelte után választható újra. </a:t>
            </a:r>
            <a:r>
              <a:rPr lang="hu-HU" dirty="0"/>
              <a:t>Az elnökség tagjai maguk közül választanak általános alelnököt az elnök javaslata alapján. Az Elnökség tagjai tisztségüket társadalmi megbízatásként látják el.</a:t>
            </a:r>
          </a:p>
          <a:p>
            <a:pPr algn="l"/>
            <a:endParaRPr lang="hu-HU" dirty="0"/>
          </a:p>
          <a:p>
            <a:pPr algn="l"/>
            <a:r>
              <a:rPr lang="hu-HU" b="1" dirty="0"/>
              <a:t>B verzió</a:t>
            </a:r>
          </a:p>
          <a:p>
            <a:pPr algn="l"/>
            <a:r>
              <a:rPr lang="hu-HU" dirty="0"/>
              <a:t>5.2.2. Az Elnökség tagjait (Elnök, Sportszakmai Alelnök és Elnökségi tagok) a Közgyűlés választja 4 (négy) év határozott időtartamra. </a:t>
            </a:r>
            <a:r>
              <a:rPr lang="hu-HU" b="1" dirty="0"/>
              <a:t>Az Elnökség tagjai tisztségükben újraválaszthatók maximum 3 (három)egymást követő alkalommal</a:t>
            </a:r>
            <a:r>
              <a:rPr lang="hu-HU" dirty="0"/>
              <a:t>, az Elnök legfeljebb 3 (három) egymást követő alkalommal választható meg.  </a:t>
            </a:r>
            <a:r>
              <a:rPr lang="hu-HU" b="1" dirty="0"/>
              <a:t>A maximális 3 ciklus után egy ciklus szünet (4év) letelte után választhatók újra.</a:t>
            </a:r>
            <a:r>
              <a:rPr lang="hu-HU" dirty="0"/>
              <a:t> Az elnökség tagjai maguk közül választanak általános alelnököt az elnök javaslata alapján. Az Elnökség tagjai tisztségüket társadalmi megbízatásként látják el.</a:t>
            </a:r>
          </a:p>
          <a:p>
            <a:pPr algn="l"/>
            <a:endParaRPr lang="hu-HU" dirty="0"/>
          </a:p>
          <a:p>
            <a:endParaRPr lang="hu-HU" b="1" dirty="0"/>
          </a:p>
          <a:p>
            <a:endParaRPr lang="hu-HU" dirty="0"/>
          </a:p>
          <a:p>
            <a:endParaRPr lang="hu-HU" dirty="0"/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E0E8F878-963D-0427-16A2-3874641D61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88640" y="-436385"/>
            <a:ext cx="4141247" cy="2926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2958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528</TotalTime>
  <Words>584</Words>
  <Application>Microsoft Office PowerPoint</Application>
  <PresentationFormat>Diavetítés a képernyőre (4:3 oldalarány)</PresentationFormat>
  <Paragraphs>42</Paragraphs>
  <Slides>7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Office-téma</vt:lpstr>
      <vt:lpstr>          </vt:lpstr>
      <vt:lpstr>          </vt:lpstr>
      <vt:lpstr>          </vt:lpstr>
      <vt:lpstr>          </vt:lpstr>
      <vt:lpstr>          </vt:lpstr>
      <vt:lpstr>          </vt:lpstr>
      <vt:lpstr>          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Stróbl Dorottya</dc:creator>
  <cp:lastModifiedBy>Stróbl Dorottya</cp:lastModifiedBy>
  <cp:revision>50</cp:revision>
  <dcterms:created xsi:type="dcterms:W3CDTF">2016-02-11T10:43:27Z</dcterms:created>
  <dcterms:modified xsi:type="dcterms:W3CDTF">2026-02-27T11:50:37Z</dcterms:modified>
</cp:coreProperties>
</file>